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9" r:id="rId3"/>
    <p:sldId id="300" r:id="rId4"/>
    <p:sldId id="260" r:id="rId5"/>
    <p:sldId id="261" r:id="rId6"/>
    <p:sldId id="262" r:id="rId7"/>
    <p:sldId id="263" r:id="rId8"/>
    <p:sldId id="301" r:id="rId9"/>
    <p:sldId id="264" r:id="rId10"/>
    <p:sldId id="302" r:id="rId11"/>
    <p:sldId id="258" r:id="rId12"/>
    <p:sldId id="265" r:id="rId13"/>
    <p:sldId id="303" r:id="rId14"/>
    <p:sldId id="304" r:id="rId15"/>
    <p:sldId id="305" r:id="rId16"/>
    <p:sldId id="306" r:id="rId17"/>
    <p:sldId id="266" r:id="rId18"/>
    <p:sldId id="307" r:id="rId19"/>
    <p:sldId id="308" r:id="rId20"/>
    <p:sldId id="267" r:id="rId21"/>
    <p:sldId id="309" r:id="rId22"/>
    <p:sldId id="268" r:id="rId23"/>
    <p:sldId id="310" r:id="rId24"/>
    <p:sldId id="275" r:id="rId25"/>
    <p:sldId id="286" r:id="rId26"/>
    <p:sldId id="287" r:id="rId27"/>
    <p:sldId id="276" r:id="rId28"/>
    <p:sldId id="277" r:id="rId29"/>
    <p:sldId id="278" r:id="rId30"/>
    <p:sldId id="279" r:id="rId31"/>
    <p:sldId id="288" r:id="rId32"/>
    <p:sldId id="289" r:id="rId33"/>
    <p:sldId id="291" r:id="rId34"/>
    <p:sldId id="311" r:id="rId35"/>
    <p:sldId id="293" r:id="rId36"/>
    <p:sldId id="294" r:id="rId37"/>
    <p:sldId id="295" r:id="rId38"/>
    <p:sldId id="29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D2CA68-E538-4851-9147-A83A6E000905}"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2CA68-E538-4851-9147-A83A6E000905}"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2CA68-E538-4851-9147-A83A6E000905}"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455CFCF-49C9-5249-B4B9-DC3418D7405D}"/>
              </a:ext>
            </a:extLst>
          </p:cNvPr>
          <p:cNvSpPr>
            <a:spLocks noGrp="1"/>
          </p:cNvSpPr>
          <p:nvPr>
            <p:ph type="pic" sz="quarter" idx="14"/>
          </p:nvPr>
        </p:nvSpPr>
        <p:spPr>
          <a:xfrm>
            <a:off x="0" y="-1"/>
            <a:ext cx="9144000" cy="6858001"/>
          </a:xfrm>
          <a:prstGeom prst="rect">
            <a:avLst/>
          </a:prstGeom>
          <a:solidFill>
            <a:schemeClr val="bg1"/>
          </a:solidFill>
          <a:effectLst/>
        </p:spPr>
        <p:txBody>
          <a:bodyPr wrap="square">
            <a:noAutofit/>
          </a:bodyPr>
          <a:lstStyle>
            <a:lvl1pPr marL="0" indent="0">
              <a:buNone/>
              <a:defRPr sz="1200" b="0" i="0">
                <a:ln>
                  <a:noFill/>
                </a:ln>
                <a:solidFill>
                  <a:schemeClr val="tx2"/>
                </a:solidFill>
                <a:latin typeface="Libre Franklin Light" pitchFamily="2" charset="77"/>
                <a:ea typeface="Roboto Regular" charset="0"/>
                <a:cs typeface="Rubik Light" panose="02000604000000020004" pitchFamily="2" charset="-79"/>
              </a:defRPr>
            </a:lvl1pPr>
          </a:lstStyle>
          <a:p>
            <a:endParaRPr lang="en-US" dirty="0"/>
          </a:p>
        </p:txBody>
      </p:sp>
    </p:spTree>
    <p:extLst>
      <p:ext uri="{BB962C8B-B14F-4D97-AF65-F5344CB8AC3E}">
        <p14:creationId xmlns:p14="http://schemas.microsoft.com/office/powerpoint/2010/main" val="3342064727"/>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FCC6D12-DFE3-4992-B70B-C38D02ED16CD}" type="datetimeFigureOut">
              <a:rPr lang="ms-MY" smtClean="0">
                <a:solidFill>
                  <a:prstClr val="black">
                    <a:tint val="75000"/>
                  </a:prstClr>
                </a:solidFill>
              </a:rPr>
              <a:pPr/>
              <a:t>1/04/2021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29394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FCC6D12-DFE3-4992-B70B-C38D02ED16CD}" type="datetimeFigureOut">
              <a:rPr lang="ms-MY" smtClean="0">
                <a:solidFill>
                  <a:prstClr val="black">
                    <a:tint val="75000"/>
                  </a:prstClr>
                </a:solidFill>
              </a:rPr>
              <a:pPr/>
              <a:t>1/04/2021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14613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C6D12-DFE3-4992-B70B-C38D02ED16CD}" type="datetimeFigureOut">
              <a:rPr lang="ms-MY" smtClean="0">
                <a:solidFill>
                  <a:prstClr val="black">
                    <a:tint val="75000"/>
                  </a:prstClr>
                </a:solidFill>
              </a:rPr>
              <a:pPr/>
              <a:t>1/04/2021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86127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FCC6D12-DFE3-4992-B70B-C38D02ED16CD}" type="datetimeFigureOut">
              <a:rPr lang="ms-MY" smtClean="0">
                <a:solidFill>
                  <a:prstClr val="black">
                    <a:tint val="75000"/>
                  </a:prstClr>
                </a:solidFill>
              </a:rPr>
              <a:pPr/>
              <a:t>1/04/2021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59892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FCC6D12-DFE3-4992-B70B-C38D02ED16CD}" type="datetimeFigureOut">
              <a:rPr lang="ms-MY" smtClean="0">
                <a:solidFill>
                  <a:prstClr val="black">
                    <a:tint val="75000"/>
                  </a:prstClr>
                </a:solidFill>
              </a:rPr>
              <a:pPr/>
              <a:t>1/04/2021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34819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FCC6D12-DFE3-4992-B70B-C38D02ED16CD}" type="datetimeFigureOut">
              <a:rPr lang="ms-MY" smtClean="0">
                <a:solidFill>
                  <a:prstClr val="black">
                    <a:tint val="75000"/>
                  </a:prstClr>
                </a:solidFill>
              </a:rPr>
              <a:pPr/>
              <a:t>1/04/2021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83767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C6D12-DFE3-4992-B70B-C38D02ED16CD}" type="datetimeFigureOut">
              <a:rPr lang="ms-MY" smtClean="0">
                <a:solidFill>
                  <a:prstClr val="black">
                    <a:tint val="75000"/>
                  </a:prstClr>
                </a:solidFill>
              </a:rPr>
              <a:pPr/>
              <a:t>1/04/2021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3164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2CA68-E538-4851-9147-A83A6E000905}"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C6D12-DFE3-4992-B70B-C38D02ED16CD}" type="datetimeFigureOut">
              <a:rPr lang="ms-MY" smtClean="0">
                <a:solidFill>
                  <a:prstClr val="black">
                    <a:tint val="75000"/>
                  </a:prstClr>
                </a:solidFill>
              </a:rPr>
              <a:pPr/>
              <a:t>1/04/2021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9032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C6D12-DFE3-4992-B70B-C38D02ED16CD}" type="datetimeFigureOut">
              <a:rPr lang="ms-MY" smtClean="0">
                <a:solidFill>
                  <a:prstClr val="black">
                    <a:tint val="75000"/>
                  </a:prstClr>
                </a:solidFill>
              </a:rPr>
              <a:pPr/>
              <a:t>1/04/2021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27643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FCC6D12-DFE3-4992-B70B-C38D02ED16CD}" type="datetimeFigureOut">
              <a:rPr lang="ms-MY" smtClean="0">
                <a:solidFill>
                  <a:prstClr val="black">
                    <a:tint val="75000"/>
                  </a:prstClr>
                </a:solidFill>
              </a:rPr>
              <a:pPr/>
              <a:t>1/04/2021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71344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FCC6D12-DFE3-4992-B70B-C38D02ED16CD}" type="datetimeFigureOut">
              <a:rPr lang="ms-MY" smtClean="0">
                <a:solidFill>
                  <a:prstClr val="black">
                    <a:tint val="75000"/>
                  </a:prstClr>
                </a:solidFill>
              </a:rPr>
              <a:pPr/>
              <a:t>1/04/2021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1509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2CA68-E538-4851-9147-A83A6E000905}"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D2CA68-E538-4851-9147-A83A6E000905}"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D2CA68-E538-4851-9147-A83A6E000905}" type="datetimeFigureOut">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D2CA68-E538-4851-9147-A83A6E000905}" type="datetimeFigureOut">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2CA68-E538-4851-9147-A83A6E000905}"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2CA68-E538-4851-9147-A83A6E000905}"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2CA68-E538-4851-9147-A83A6E000905}"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1CC17-EE62-45CD-AECC-381D78393C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2CA68-E538-4851-9147-A83A6E000905}" type="datetimeFigureOut">
              <a:rPr lang="en-US" smtClean="0"/>
              <a:t>4/1/2021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1CC17-EE62-45CD-AECC-381D78393C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C6D12-DFE3-4992-B70B-C38D02ED16CD}" type="datetimeFigureOut">
              <a:rPr lang="ms-MY" smtClean="0">
                <a:solidFill>
                  <a:prstClr val="black">
                    <a:tint val="75000"/>
                  </a:prstClr>
                </a:solidFill>
              </a:rPr>
              <a:pPr/>
              <a:t>1/04/2021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42311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17813" y="2190277"/>
            <a:ext cx="9144000" cy="2862322"/>
          </a:xfrm>
          <a:prstGeom prst="rect">
            <a:avLst/>
          </a:prstGeom>
          <a:noFill/>
        </p:spPr>
        <p:txBody>
          <a:bodyPr wrap="square">
            <a:spAutoFit/>
          </a:bodyPr>
          <a:lstStyle/>
          <a:p>
            <a:pPr algn="ctr" rtl="1" fontAlgn="auto">
              <a:spcBef>
                <a:spcPts val="0"/>
              </a:spcBef>
              <a:spcAft>
                <a:spcPts val="0"/>
              </a:spcAft>
              <a:defRPr/>
            </a:pPr>
            <a:r>
              <a:rPr lang="en-US" sz="90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Stencil" pitchFamily="82" charset="0"/>
                <a:cs typeface="Traditional Arabic" pitchFamily="2" charset="-78"/>
              </a:rPr>
              <a:t>BERBUDI KEPADA TANAH</a:t>
            </a:r>
            <a:endParaRPr lang="en-US" sz="90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Stencil" pitchFamily="82" charset="0"/>
              <a:cs typeface="Traditional Arabic" pitchFamily="2" charset="-78"/>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
            <a:ext cx="789572" cy="838201"/>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82960" y="823866"/>
            <a:ext cx="8001000" cy="646331"/>
          </a:xfrm>
          <a:prstGeom prst="rect">
            <a:avLst/>
          </a:prstGeom>
          <a:noFill/>
        </p:spPr>
        <p:txBody>
          <a:bodyPr wrap="square" lIns="91440" tIns="45720" rIns="91440" bIns="45720">
            <a:spAutoFit/>
          </a:bodyPr>
          <a:lstStyle/>
          <a:p>
            <a:pPr algn="ctr"/>
            <a:r>
              <a:rPr lang="en-US" sz="3600" b="1" cap="all" spc="0" dirty="0" err="1">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Jabatan</a:t>
            </a:r>
            <a:r>
              <a:rPr lang="en-US" sz="3600" b="1" cap="all" spc="0"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t>
            </a:r>
            <a:r>
              <a:rPr lang="en-US" sz="3600" b="1" cap="all" spc="0" dirty="0" err="1">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hal</a:t>
            </a:r>
            <a:r>
              <a:rPr lang="en-US" sz="3600" b="1" cap="all" spc="0"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t>
            </a:r>
            <a:r>
              <a:rPr lang="en-US" sz="3600" b="1" cap="all" spc="0" dirty="0" err="1">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ehwal</a:t>
            </a:r>
            <a:r>
              <a:rPr lang="en-US" sz="3600" b="1" cap="all" spc="0"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agama </a:t>
            </a:r>
            <a:r>
              <a:rPr lang="en-US" sz="3600" b="1" cap="all" spc="0" dirty="0" err="1">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terengganu</a:t>
            </a:r>
            <a:endParaRPr lang="en-US" sz="3600" b="1" cap="all" spc="0"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endParaRPr>
          </a:p>
        </p:txBody>
      </p:sp>
      <p:sp>
        <p:nvSpPr>
          <p:cNvPr id="8" name="Rectangle 5"/>
          <p:cNvSpPr txBox="1">
            <a:spLocks noChangeArrowheads="1"/>
          </p:cNvSpPr>
          <p:nvPr/>
        </p:nvSpPr>
        <p:spPr>
          <a:xfrm>
            <a:off x="2286000" y="1470197"/>
            <a:ext cx="4343400" cy="72008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latin typeface="Arial Rounded MT Bold" pitchFamily="34" charset="0"/>
                <a:cs typeface="Arial" pitchFamily="34" charset="0"/>
              </a:rPr>
              <a:t>KHUTBAH MULTIMEDIA</a:t>
            </a:r>
          </a:p>
          <a:p>
            <a:pPr marL="0" indent="0" algn="ctr">
              <a:buNone/>
            </a:pPr>
            <a:r>
              <a:rPr lang="ms-MY" sz="1600" b="1" dirty="0">
                <a:latin typeface="Arial Rounded MT Bold" pitchFamily="34" charset="0"/>
                <a:cs typeface="Arial" pitchFamily="34" charset="0"/>
              </a:rPr>
              <a:t>Siri: </a:t>
            </a:r>
            <a:r>
              <a:rPr lang="ms-MY" sz="1600" b="1" dirty="0" smtClean="0">
                <a:latin typeface="Arial Rounded MT Bold" pitchFamily="34" charset="0"/>
                <a:cs typeface="Arial" pitchFamily="34" charset="0"/>
              </a:rPr>
              <a:t>14/2021</a:t>
            </a:r>
            <a:endParaRPr lang="en-US" sz="1600" dirty="0">
              <a:latin typeface="Arial Rounded MT Bold" pitchFamily="34" charset="0"/>
              <a:cs typeface="Arial" pitchFamily="34" charset="0"/>
            </a:endParaRPr>
          </a:p>
        </p:txBody>
      </p:sp>
      <p:sp>
        <p:nvSpPr>
          <p:cNvPr id="9" name="Rectangle 8"/>
          <p:cNvSpPr/>
          <p:nvPr/>
        </p:nvSpPr>
        <p:spPr>
          <a:xfrm>
            <a:off x="902638" y="5257800"/>
            <a:ext cx="7632847" cy="954107"/>
          </a:xfrm>
          <a:prstGeom prst="rect">
            <a:avLst/>
          </a:prstGeom>
        </p:spPr>
        <p:txBody>
          <a:bodyPr wrap="square">
            <a:spAutoFit/>
          </a:bodyPr>
          <a:lstStyle/>
          <a:p>
            <a:pPr algn="ctr" fontAlgn="auto">
              <a:spcBef>
                <a:spcPts val="0"/>
              </a:spcBef>
              <a:spcAft>
                <a:spcPts val="0"/>
              </a:spcAft>
              <a:defRPr/>
            </a:pPr>
            <a:r>
              <a:rPr lang="en-US" sz="2800" b="1"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erlin Sans FB Demi" pitchFamily="34" charset="0"/>
              </a:rPr>
              <a:t>19 </a:t>
            </a:r>
            <a:r>
              <a:rPr lang="en-US" sz="2800" b="1"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erlin Sans FB Demi" pitchFamily="34" charset="0"/>
              </a:rPr>
              <a:t>Syaaban</a:t>
            </a:r>
            <a:r>
              <a:rPr lang="en-US" sz="2800" b="1"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erlin Sans FB Demi" pitchFamily="34" charset="0"/>
              </a:rPr>
              <a:t> 1442H </a:t>
            </a:r>
            <a:r>
              <a:rPr lang="en-US" sz="2800" b="1" i="1"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800" b="1"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800" b="1"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800" b="1"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erlin Sans FB Demi" pitchFamily="34" charset="0"/>
              </a:rPr>
              <a:t>2 April 2021M</a:t>
            </a:r>
          </a:p>
          <a:p>
            <a:pPr algn="ctr" fontAlgn="auto">
              <a:spcBef>
                <a:spcPts val="0"/>
              </a:spcBef>
              <a:spcAft>
                <a:spcPts val="0"/>
              </a:spcAft>
              <a:defRPr/>
            </a:pPr>
            <a:r>
              <a:rPr lang="en-US" sz="2800" b="1"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800" b="1"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spTree>
    <p:extLst>
      <p:ext uri="{BB962C8B-B14F-4D97-AF65-F5344CB8AC3E}">
        <p14:creationId xmlns:p14="http://schemas.microsoft.com/office/powerpoint/2010/main" val="2528169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228600"/>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Nahl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14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600200"/>
            <a:ext cx="9144032" cy="4524315"/>
          </a:xfrm>
          <a:prstGeom prst="rect">
            <a:avLst/>
          </a:prstGeom>
          <a:solidFill>
            <a:schemeClr val="tx1">
              <a:alpha val="25000"/>
            </a:schemeClr>
          </a:solidFill>
        </p:spPr>
        <p:txBody>
          <a:bodyPr wrap="square">
            <a:spAutoFit/>
          </a:bodyPr>
          <a:lstStyle/>
          <a:p>
            <a:pPr lvl="0" algn="ctr" rtl="1">
              <a:defRPr/>
            </a:pPr>
            <a:r>
              <a:rPr lang="ar-SA" sz="7200" b="1" dirty="0">
                <a:ln>
                  <a:solidFill>
                    <a:schemeClr val="tx1"/>
                  </a:solidFill>
                </a:ln>
                <a:solidFill>
                  <a:srgbClr val="FFFF00"/>
                </a:solidFill>
                <a:latin typeface="Traditional Arabic" pitchFamily="18" charset="-78"/>
                <a:cs typeface="Traditional Arabic" pitchFamily="18" charset="-78"/>
              </a:rPr>
              <a:t>وَهُوَ الَّذِي سَخَّرَ الْبَحْرَ لِتَأْكُلُوا مِنْهُ لَحْمًا طَرِيًّا وَتَسْتَخْرِجُوا مِنْهُ حِلْيَةً تَلْبَسُونَهَا وَتَرَى الْفُلْكَ مَوَاخِرَ فِيهِ وَلِتَبْتَغُوا مِنْ فَضْلِهِ وَلَعَلَّكُمْ تَشْكُرُونَ</a:t>
            </a:r>
            <a:endParaRPr lang="en-MY" sz="6600" b="1" kern="0" dirty="0">
              <a:ln>
                <a:solidFill>
                  <a:schemeClr val="tx1"/>
                </a:solidFill>
              </a:ln>
              <a:solidFill>
                <a:srgbClr val="FFFF00"/>
              </a:solidFill>
              <a:effectLst>
                <a:glow rad="101600">
                  <a:sysClr val="windowText" lastClr="000000">
                    <a:alpha val="60000"/>
                  </a:sysClr>
                </a:glow>
                <a:outerShdw blurRad="63500" dir="3600000" algn="tl" rotWithShape="0">
                  <a:srgbClr val="000000">
                    <a:alpha val="70000"/>
                  </a:srgbClr>
                </a:outerShdw>
              </a:effectLst>
              <a:latin typeface="Traditional Arabic" pitchFamily="18" charset="-78"/>
              <a:cs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1"/>
          <p:cNvSpPr>
            <a:spLocks noChangeArrowheads="1"/>
          </p:cNvSpPr>
          <p:nvPr/>
        </p:nvSpPr>
        <p:spPr bwMode="auto">
          <a:xfrm>
            <a:off x="0" y="1387951"/>
            <a:ext cx="9144000" cy="5016758"/>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ms-MY" sz="3200" b="1" dirty="0">
                <a:ln>
                  <a:solidFill>
                    <a:schemeClr val="tx1"/>
                  </a:solidFill>
                </a:ln>
                <a:solidFill>
                  <a:schemeClr val="bg1"/>
                </a:solidFill>
                <a:latin typeface="Arial Black" pitchFamily="34" charset="0"/>
              </a:rPr>
              <a:t>“Dan Dia lah yang memudahkan laut, supaya kamu dapat makan daripadanya daging yang lembut hidup-hidup, dan dapat pula mengeluarkan daripadanya benda-benda perhiasan untuk kamu memakainya dan (selain itu) engkau melihat pula kapal-kapal belayar padanya; dan lagi supaya kamu dapat mencari rezeki dari limpah kurniaNya; dan supaya kamu bersyukur”.</a:t>
            </a:r>
            <a:endParaRPr lang="en-US" sz="3200" b="1" dirty="0">
              <a:ln>
                <a:solidFill>
                  <a:schemeClr val="tx1"/>
                </a:solidFill>
              </a:ln>
              <a:solidFill>
                <a:schemeClr val="bg1"/>
              </a:solidFill>
              <a:latin typeface="Arial Black" pitchFamily="34" charset="0"/>
            </a:endParaRPr>
          </a:p>
        </p:txBody>
      </p:sp>
      <p:sp>
        <p:nvSpPr>
          <p:cNvPr id="4" name="Rectangle 3"/>
          <p:cNvSpPr/>
          <p:nvPr/>
        </p:nvSpPr>
        <p:spPr>
          <a:xfrm>
            <a:off x="228600" y="381000"/>
            <a:ext cx="4199384"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228600"/>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Nahl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66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600200"/>
            <a:ext cx="9144032" cy="5016758"/>
          </a:xfrm>
          <a:prstGeom prst="rect">
            <a:avLst/>
          </a:prstGeom>
          <a:solidFill>
            <a:schemeClr val="tx1">
              <a:alpha val="25000"/>
            </a:schemeClr>
          </a:solidFill>
        </p:spPr>
        <p:txBody>
          <a:bodyPr wrap="square">
            <a:spAutoFit/>
          </a:bodyPr>
          <a:lstStyle/>
          <a:p>
            <a:pPr lvl="0" algn="ctr" rtl="1">
              <a:defRPr/>
            </a:pPr>
            <a:r>
              <a:rPr lang="ar-SA" sz="8000" b="1" dirty="0">
                <a:ln>
                  <a:solidFill>
                    <a:schemeClr val="tx1"/>
                  </a:solidFill>
                </a:ln>
                <a:solidFill>
                  <a:srgbClr val="FFFF00"/>
                </a:solidFill>
                <a:latin typeface="Traditional Arabic" pitchFamily="18" charset="-78"/>
                <a:cs typeface="Traditional Arabic" pitchFamily="18" charset="-78"/>
              </a:rPr>
              <a:t>وَإِنَّ لَكُمْ فِي الْأَنْعَامِ لَعِبْرَةً ۖ نُسْقِيكُمْ مِمَّا فِي بُطُونِهِ مِنْ بَيْنِ فَرْثٍ وَدَمٍ لَبَنًا خَالِصًا سَائِغًا لِلشَّارِبِينَ</a:t>
            </a:r>
            <a:endParaRPr lang="en-MY" sz="7200" b="1" kern="0" dirty="0">
              <a:ln>
                <a:solidFill>
                  <a:schemeClr val="tx1"/>
                </a:solidFill>
              </a:ln>
              <a:solidFill>
                <a:srgbClr val="FFFF00"/>
              </a:solidFill>
              <a:effectLst>
                <a:glow rad="101600">
                  <a:sysClr val="windowText" lastClr="000000">
                    <a:alpha val="60000"/>
                  </a:sysClr>
                </a:glow>
                <a:outerShdw blurRad="63500" dir="3600000" algn="tl" rotWithShape="0">
                  <a:srgbClr val="000000">
                    <a:alpha val="70000"/>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41438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1"/>
          <p:cNvSpPr>
            <a:spLocks noChangeArrowheads="1"/>
          </p:cNvSpPr>
          <p:nvPr/>
        </p:nvSpPr>
        <p:spPr bwMode="auto">
          <a:xfrm>
            <a:off x="0" y="1387951"/>
            <a:ext cx="9144000" cy="5016758"/>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nb-NO" sz="3200" b="1" dirty="0">
                <a:ln>
                  <a:solidFill>
                    <a:schemeClr val="tx1"/>
                  </a:solidFill>
                </a:ln>
                <a:solidFill>
                  <a:schemeClr val="bg1"/>
                </a:solidFill>
                <a:latin typeface="Arial Black" pitchFamily="34" charset="0"/>
              </a:rPr>
              <a:t>“Dan sesungguhnya pada binatang-binatang ternak itu, kamu beroleh pelajaran yang mendatangkan iktibar. Kami beri minum kepada kamu daripada apa yang terbit dari dalam perutnya, yang lahir dari antara hampas makanan dengan darah; (iaitu) susu yang bersih, yang mudah diminum, lagi sedap rasanya bagi orang-orang yang meminumnya”.</a:t>
            </a:r>
            <a:endParaRPr lang="en-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8600" y="381000"/>
            <a:ext cx="4199384"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51150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228600"/>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Yassin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33-35</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257955"/>
            <a:ext cx="9144032" cy="5447645"/>
          </a:xfrm>
          <a:prstGeom prst="rect">
            <a:avLst/>
          </a:prstGeom>
          <a:solidFill>
            <a:schemeClr val="tx1">
              <a:alpha val="25000"/>
            </a:schemeClr>
          </a:solidFill>
        </p:spPr>
        <p:txBody>
          <a:bodyPr wrap="square">
            <a:spAutoFit/>
          </a:bodyPr>
          <a:lstStyle/>
          <a:p>
            <a:pPr marL="857250" lvl="0" indent="-857250" algn="r" rtl="1">
              <a:buFont typeface="Arial" pitchFamily="34" charset="0"/>
              <a:buChar char="•"/>
              <a:defRPr/>
            </a:pPr>
            <a:r>
              <a:rPr lang="ar-SA" sz="6000" b="1" dirty="0">
                <a:ln>
                  <a:solidFill>
                    <a:schemeClr val="tx1"/>
                  </a:solidFill>
                </a:ln>
                <a:solidFill>
                  <a:srgbClr val="FFFF00"/>
                </a:solidFill>
                <a:latin typeface="Traditional Arabic" pitchFamily="18" charset="-78"/>
                <a:cs typeface="Traditional Arabic" pitchFamily="18" charset="-78"/>
              </a:rPr>
              <a:t>وَآيَةٌ لَهُمُ الْأَرْضُ الْمَيْتَةُ أَحْيَيْنَاهَا وَأَخْرَجْنَا مِنْهَا حَبًّا فَمِنْهُ </a:t>
            </a:r>
            <a:r>
              <a:rPr lang="ar-SA" sz="6000" b="1" dirty="0" smtClean="0">
                <a:ln>
                  <a:solidFill>
                    <a:schemeClr val="tx1"/>
                  </a:solidFill>
                </a:ln>
                <a:solidFill>
                  <a:srgbClr val="FFFF00"/>
                </a:solidFill>
                <a:latin typeface="Traditional Arabic" pitchFamily="18" charset="-78"/>
                <a:cs typeface="Traditional Arabic" pitchFamily="18" charset="-78"/>
              </a:rPr>
              <a:t>يَأْكُلُونَ</a:t>
            </a:r>
            <a:endParaRPr lang="en-US" sz="6000" b="1" dirty="0" smtClean="0">
              <a:ln>
                <a:solidFill>
                  <a:schemeClr val="tx1"/>
                </a:solidFill>
              </a:ln>
              <a:solidFill>
                <a:srgbClr val="FFFF00"/>
              </a:solidFill>
              <a:latin typeface="Traditional Arabic" pitchFamily="18" charset="-78"/>
              <a:cs typeface="Traditional Arabic" pitchFamily="18" charset="-78"/>
            </a:endParaRPr>
          </a:p>
          <a:p>
            <a:pPr marL="857250" lvl="0" indent="-857250" algn="r" rtl="1">
              <a:buFont typeface="Arial" pitchFamily="34" charset="0"/>
              <a:buChar char="•"/>
              <a:defRPr/>
            </a:pPr>
            <a:r>
              <a:rPr lang="ar-SA" sz="6000" b="1" dirty="0">
                <a:ln>
                  <a:solidFill>
                    <a:schemeClr val="tx1"/>
                  </a:solidFill>
                </a:ln>
                <a:solidFill>
                  <a:srgbClr val="FFFF00"/>
                </a:solidFill>
                <a:latin typeface="Traditional Arabic" pitchFamily="18" charset="-78"/>
                <a:cs typeface="Traditional Arabic" pitchFamily="18" charset="-78"/>
              </a:rPr>
              <a:t>وَجَعَلْنَا فِيهَا جَنَّاتٍ مِنْ نَخِيلٍ وَأَعْنَابٍ وَفَجَّرْنَا فِيهَا مِنَ الْعُيُونِ</a:t>
            </a:r>
            <a:endParaRPr lang="en-US" sz="6000" b="1" dirty="0" smtClean="0">
              <a:ln>
                <a:solidFill>
                  <a:schemeClr val="tx1"/>
                </a:solidFill>
              </a:ln>
              <a:solidFill>
                <a:srgbClr val="FFFF00"/>
              </a:solidFill>
              <a:latin typeface="Traditional Arabic" pitchFamily="18" charset="-78"/>
              <a:cs typeface="Traditional Arabic" pitchFamily="18" charset="-78"/>
            </a:endParaRPr>
          </a:p>
          <a:p>
            <a:pPr marL="685800" lvl="0" indent="-685800" algn="r" rtl="1">
              <a:buFont typeface="Arial" pitchFamily="34" charset="0"/>
              <a:buChar char="•"/>
              <a:defRPr/>
            </a:pPr>
            <a:r>
              <a:rPr lang="ar-SA" sz="5400" b="1" dirty="0">
                <a:ln>
                  <a:solidFill>
                    <a:schemeClr val="tx1"/>
                  </a:solidFill>
                </a:ln>
                <a:solidFill>
                  <a:srgbClr val="FFFF00"/>
                </a:solidFill>
                <a:latin typeface="Traditional Arabic" pitchFamily="18" charset="-78"/>
                <a:cs typeface="Traditional Arabic" pitchFamily="18" charset="-78"/>
              </a:rPr>
              <a:t>لِيَأْكُلُوا مِنْ ثَمَرِهِ وَمَا عَمِلَتْهُ أَيْدِيهِمْ ۖ أَفَلَا يَشْكُرُونَ</a:t>
            </a:r>
            <a:endParaRPr lang="en-MY" sz="5400" b="1" kern="0" dirty="0">
              <a:ln>
                <a:solidFill>
                  <a:schemeClr val="tx1"/>
                </a:solidFill>
              </a:ln>
              <a:solidFill>
                <a:srgbClr val="FFFF00"/>
              </a:solidFill>
              <a:effectLst>
                <a:glow rad="101600">
                  <a:sysClr val="windowText" lastClr="000000">
                    <a:alpha val="60000"/>
                  </a:sysClr>
                </a:glow>
                <a:outerShdw blurRad="63500" dir="3600000" algn="tl" rotWithShape="0">
                  <a:srgbClr val="000000">
                    <a:alpha val="70000"/>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92277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1"/>
          <p:cNvSpPr>
            <a:spLocks noChangeArrowheads="1"/>
          </p:cNvSpPr>
          <p:nvPr/>
        </p:nvSpPr>
        <p:spPr bwMode="auto">
          <a:xfrm>
            <a:off x="0" y="1049398"/>
            <a:ext cx="9144000" cy="5693866"/>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Arial" pitchFamily="34" charset="0"/>
              <a:buChar char="•"/>
            </a:pPr>
            <a:r>
              <a:rPr lang="ms-MY" sz="2800" b="1" dirty="0">
                <a:ln>
                  <a:solidFill>
                    <a:schemeClr val="tx1"/>
                  </a:solidFill>
                </a:ln>
                <a:solidFill>
                  <a:schemeClr val="bg1"/>
                </a:solidFill>
                <a:latin typeface="Arial Black" pitchFamily="34" charset="0"/>
                <a:cs typeface="Traditional Arabic" pitchFamily="18" charset="-78"/>
              </a:rPr>
              <a:t>“Dan dalil yang terang untuk mereka (memahami kekuasaan dan kemurahan kami), ialah bumi yang mati; kami hidupkan dia serta kami keluarkan daripadanya biji-bijian, maka daripada biji-bijian itu mereka makan</a:t>
            </a:r>
            <a:r>
              <a:rPr lang="ms-MY" sz="2800" b="1" dirty="0" smtClean="0">
                <a:ln>
                  <a:solidFill>
                    <a:schemeClr val="tx1"/>
                  </a:solidFill>
                </a:ln>
                <a:solidFill>
                  <a:schemeClr val="bg1"/>
                </a:solidFill>
                <a:latin typeface="Arial Black" pitchFamily="34" charset="0"/>
                <a:cs typeface="Traditional Arabic" pitchFamily="18" charset="-78"/>
              </a:rPr>
              <a:t>.</a:t>
            </a:r>
          </a:p>
          <a:p>
            <a:pPr marL="457200" indent="-457200">
              <a:buFont typeface="Arial" pitchFamily="34" charset="0"/>
              <a:buChar char="•"/>
            </a:pPr>
            <a:r>
              <a:rPr lang="ms-MY" sz="2800" b="1" dirty="0" smtClean="0">
                <a:ln>
                  <a:solidFill>
                    <a:schemeClr val="tx1"/>
                  </a:solidFill>
                </a:ln>
                <a:solidFill>
                  <a:schemeClr val="bg1"/>
                </a:solidFill>
                <a:latin typeface="Arial Black" pitchFamily="34" charset="0"/>
                <a:cs typeface="Traditional Arabic" pitchFamily="18" charset="-78"/>
              </a:rPr>
              <a:t> </a:t>
            </a:r>
            <a:r>
              <a:rPr lang="ms-MY" sz="2800" b="1" dirty="0">
                <a:ln>
                  <a:solidFill>
                    <a:schemeClr val="tx1"/>
                  </a:solidFill>
                </a:ln>
                <a:solidFill>
                  <a:schemeClr val="bg1"/>
                </a:solidFill>
                <a:latin typeface="Arial Black" pitchFamily="34" charset="0"/>
                <a:cs typeface="Traditional Arabic" pitchFamily="18" charset="-78"/>
              </a:rPr>
              <a:t>Dan kami jadikan di bumi itu kebun-kebun kurma dan anggur, dan kami pancarkan padanya beberapa mata air, </a:t>
            </a:r>
            <a:endParaRPr lang="ms-MY" sz="2800" b="1" dirty="0" smtClean="0">
              <a:ln>
                <a:solidFill>
                  <a:schemeClr val="tx1"/>
                </a:solidFill>
              </a:ln>
              <a:solidFill>
                <a:schemeClr val="bg1"/>
              </a:solidFill>
              <a:latin typeface="Arial Black" pitchFamily="34" charset="0"/>
              <a:cs typeface="Traditional Arabic" pitchFamily="18" charset="-78"/>
            </a:endParaRPr>
          </a:p>
          <a:p>
            <a:pPr marL="457200" indent="-457200">
              <a:buFont typeface="Arial" pitchFamily="34" charset="0"/>
              <a:buChar char="•"/>
            </a:pPr>
            <a:r>
              <a:rPr lang="ms-MY" sz="2800" b="1" dirty="0" smtClean="0">
                <a:ln>
                  <a:solidFill>
                    <a:schemeClr val="tx1"/>
                  </a:solidFill>
                </a:ln>
                <a:solidFill>
                  <a:schemeClr val="bg1"/>
                </a:solidFill>
                <a:latin typeface="Arial Black" pitchFamily="34" charset="0"/>
                <a:cs typeface="Traditional Arabic" pitchFamily="18" charset="-78"/>
              </a:rPr>
              <a:t>Supaya </a:t>
            </a:r>
            <a:r>
              <a:rPr lang="ms-MY" sz="2800" b="1" dirty="0">
                <a:ln>
                  <a:solidFill>
                    <a:schemeClr val="tx1"/>
                  </a:solidFill>
                </a:ln>
                <a:solidFill>
                  <a:schemeClr val="bg1"/>
                </a:solidFill>
                <a:latin typeface="Arial Black" pitchFamily="34" charset="0"/>
                <a:cs typeface="Traditional Arabic" pitchFamily="18" charset="-78"/>
              </a:rPr>
              <a:t>mereka makan dari buah-buahannya dan dari apa yang dikerjakan oleh tangan mereka; maka patutkah mereka tidak bersyukur?</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18" charset="-78"/>
            </a:endParaRPr>
          </a:p>
        </p:txBody>
      </p:sp>
      <p:sp>
        <p:nvSpPr>
          <p:cNvPr id="4" name="Rectangle 3"/>
          <p:cNvSpPr/>
          <p:nvPr/>
        </p:nvSpPr>
        <p:spPr>
          <a:xfrm>
            <a:off x="228600" y="381000"/>
            <a:ext cx="4199384"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068916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7156" y="141982"/>
            <a:ext cx="8929688" cy="1077218"/>
          </a:xfrm>
          <a:prstGeom prst="rect">
            <a:avLst/>
          </a:prstGeom>
        </p:spPr>
        <p:txBody>
          <a:bodyPr>
            <a:spAutoFit/>
          </a:bodyPr>
          <a:lstStyle/>
          <a:p>
            <a:pPr algn="ctr" fontAlgn="auto">
              <a:spcBef>
                <a:spcPts val="0"/>
              </a:spcBef>
              <a:spcAft>
                <a:spcPts val="0"/>
              </a:spcAft>
              <a:defRPr/>
            </a:pPr>
            <a:r>
              <a:rPr lang="ms-MY" sz="3200" dirty="0">
                <a:ln>
                  <a:solidFill>
                    <a:schemeClr val="tx1"/>
                  </a:solidFill>
                </a:ln>
                <a:solidFill>
                  <a:srgbClr val="FF0000"/>
                </a:solidFill>
                <a:latin typeface="Arial Black" pitchFamily="34" charset="0"/>
              </a:rPr>
              <a:t>P</a:t>
            </a:r>
            <a:r>
              <a:rPr lang="ms-MY" sz="3200" dirty="0" smtClean="0">
                <a:ln>
                  <a:solidFill>
                    <a:schemeClr val="tx1"/>
                  </a:solidFill>
                </a:ln>
                <a:solidFill>
                  <a:srgbClr val="FF0000"/>
                </a:solidFill>
                <a:latin typeface="Arial Black" pitchFamily="34" charset="0"/>
              </a:rPr>
              <a:t>ertanian </a:t>
            </a:r>
            <a:r>
              <a:rPr lang="ms-MY" sz="3200" dirty="0">
                <a:ln>
                  <a:solidFill>
                    <a:schemeClr val="tx1"/>
                  </a:solidFill>
                </a:ln>
                <a:solidFill>
                  <a:srgbClr val="FF0000"/>
                </a:solidFill>
                <a:latin typeface="Arial Black" pitchFamily="34" charset="0"/>
              </a:rPr>
              <a:t>adalah suatu bidang yang sangat penting</a:t>
            </a:r>
            <a:endParaRPr lang="en-US" sz="3000" dirty="0" smtClean="0">
              <a:ln>
                <a:solidFill>
                  <a:schemeClr val="tx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914400" y="1676400"/>
            <a:ext cx="7315200" cy="988652"/>
          </a:xfrm>
          <a:prstGeom prst="roundRect">
            <a:avLst>
              <a:gd name="adj" fmla="val 26725"/>
            </a:avLst>
          </a:prstGeom>
          <a:solidFill>
            <a:srgbClr val="0070C0">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ms-MY" sz="2800" dirty="0">
                <a:latin typeface="Arial Black" pitchFamily="34" charset="0"/>
              </a:rPr>
              <a:t>pertanian adalah  besar ganjarannya</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7" name="Rounded Rectangle 6"/>
          <p:cNvSpPr/>
          <p:nvPr/>
        </p:nvSpPr>
        <p:spPr>
          <a:xfrm>
            <a:off x="564078" y="3402281"/>
            <a:ext cx="8610600" cy="2442592"/>
          </a:xfrm>
          <a:prstGeom prst="roundRect">
            <a:avLst>
              <a:gd name="adj" fmla="val 26725"/>
            </a:avLst>
          </a:prstGeom>
          <a:solidFill>
            <a:srgbClr val="0070C0">
              <a:alpha val="80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ms-MY" sz="2800" dirty="0">
                <a:latin typeface="Arial Black" pitchFamily="34" charset="0"/>
              </a:rPr>
              <a:t>hasil tanaman adalah dikira sebagai sedekah jariah dengan pahala yang berpanjangan kepada penanamnya, sehinggalah setelah dia meninggal dunia</a:t>
            </a:r>
            <a:endPar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228600"/>
            <a:ext cx="8763000" cy="954107"/>
          </a:xfrm>
          <a:prstGeom prst="rect">
            <a:avLst/>
          </a:prstGeom>
        </p:spPr>
        <p:txBody>
          <a:bodyPr wrap="square">
            <a:spAutoFit/>
          </a:bodyPr>
          <a:lstStyle/>
          <a:p>
            <a:pPr algn="ctr"/>
            <a:r>
              <a:rPr lang="ms-MY" sz="2800" dirty="0">
                <a:ln>
                  <a:solidFill>
                    <a:schemeClr val="tx1"/>
                  </a:solidFill>
                </a:ln>
                <a:solidFill>
                  <a:schemeClr val="bg1"/>
                </a:solidFill>
                <a:latin typeface="Arial Black" pitchFamily="34" charset="0"/>
              </a:rPr>
              <a:t>Sabda Rasulullah SAW</a:t>
            </a:r>
            <a:r>
              <a:rPr lang="ms-MY" sz="2800" dirty="0" smtClean="0">
                <a:ln>
                  <a:solidFill>
                    <a:schemeClr val="tx1"/>
                  </a:solidFill>
                </a:ln>
                <a:solidFill>
                  <a:schemeClr val="bg1"/>
                </a:solidFill>
                <a:latin typeface="Arial Black" pitchFamily="34" charset="0"/>
              </a:rPr>
              <a:t>:</a:t>
            </a:r>
            <a:r>
              <a:rPr lang="ms-MY" sz="2800" dirty="0">
                <a:ln>
                  <a:solidFill>
                    <a:schemeClr val="tx1"/>
                  </a:solidFill>
                </a:ln>
                <a:solidFill>
                  <a:schemeClr val="bg1"/>
                </a:solidFill>
                <a:latin typeface="Arial Black" pitchFamily="34" charset="0"/>
              </a:rPr>
              <a:t> Riwayat Imam Muslim</a:t>
            </a:r>
            <a:endParaRPr lang="en-US" sz="2800" dirty="0">
              <a:ln>
                <a:solidFill>
                  <a:schemeClr val="tx1"/>
                </a:solidFill>
              </a:ln>
              <a:solidFill>
                <a:schemeClr val="bg1"/>
              </a:solidFill>
              <a:latin typeface="Arial Black" pitchFamily="34" charset="0"/>
            </a:endParaRPr>
          </a:p>
        </p:txBody>
      </p:sp>
      <p:sp>
        <p:nvSpPr>
          <p:cNvPr id="4" name="Rectangle 3"/>
          <p:cNvSpPr/>
          <p:nvPr/>
        </p:nvSpPr>
        <p:spPr>
          <a:xfrm>
            <a:off x="-32" y="1600200"/>
            <a:ext cx="9144032" cy="3785652"/>
          </a:xfrm>
          <a:prstGeom prst="rect">
            <a:avLst/>
          </a:prstGeom>
          <a:solidFill>
            <a:schemeClr val="tx1">
              <a:alpha val="25000"/>
            </a:schemeClr>
          </a:solidFill>
        </p:spPr>
        <p:txBody>
          <a:bodyPr wrap="square">
            <a:spAutoFit/>
          </a:bodyPr>
          <a:lstStyle/>
          <a:p>
            <a:pPr lvl="0" algn="ctr" rtl="1">
              <a:defRPr/>
            </a:pPr>
            <a:r>
              <a:rPr lang="ar-SA" sz="8000" b="1" dirty="0">
                <a:ln>
                  <a:solidFill>
                    <a:schemeClr val="tx1"/>
                  </a:solidFill>
                </a:ln>
                <a:solidFill>
                  <a:srgbClr val="FFFF00"/>
                </a:solidFill>
                <a:latin typeface="Traditional Arabic" pitchFamily="18" charset="-78"/>
                <a:cs typeface="Traditional Arabic" pitchFamily="18" charset="-78"/>
              </a:rPr>
              <a:t>فَلاَ يَغْرِسُ الْمُسْلِمُ غَرْسًا فَيَأْكُلَ مِنْهُ إِنْسَانٌ وَّلاَ دَابَّةٌ وَّلاَ طَيْرٌ إِلاَّ كَانَ لَهُ صَدَقَةً إِلَى يَوْمِ الْقِيَامَةِ</a:t>
            </a:r>
            <a:endParaRPr lang="en-MY" sz="7200" b="1" kern="0" dirty="0">
              <a:ln>
                <a:solidFill>
                  <a:schemeClr val="tx1"/>
                </a:solidFill>
              </a:ln>
              <a:solidFill>
                <a:srgbClr val="FFFF00"/>
              </a:solidFill>
              <a:effectLst>
                <a:glow rad="101600">
                  <a:sysClr val="windowText" lastClr="000000">
                    <a:alpha val="60000"/>
                  </a:sysClr>
                </a:glow>
                <a:outerShdw blurRad="63500" dir="3600000" algn="tl" rotWithShape="0">
                  <a:srgbClr val="000000">
                    <a:alpha val="70000"/>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21694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1"/>
          <p:cNvSpPr>
            <a:spLocks noChangeArrowheads="1"/>
          </p:cNvSpPr>
          <p:nvPr/>
        </p:nvSpPr>
        <p:spPr bwMode="auto">
          <a:xfrm>
            <a:off x="0" y="2188171"/>
            <a:ext cx="9144000" cy="3416320"/>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ms-MY" sz="3600" dirty="0">
                <a:ln>
                  <a:solidFill>
                    <a:schemeClr val="tx1"/>
                  </a:solidFill>
                </a:ln>
                <a:solidFill>
                  <a:schemeClr val="bg1"/>
                </a:solidFill>
                <a:latin typeface="Arial Black" pitchFamily="34" charset="0"/>
              </a:rPr>
              <a:t>“Tidaklah seorang muslim menanam tanaman lalu tanaman itu dimakan oleh manusia, binatang ataupun burung melainkan tanaman itu menjadi sedekah baginya sehingga ke hari kiamat.” </a:t>
            </a:r>
            <a:endParaRPr lang="en-US" sz="3600" dirty="0">
              <a:ln>
                <a:solidFill>
                  <a:schemeClr val="tx1"/>
                </a:solidFill>
              </a:ln>
              <a:solidFill>
                <a:schemeClr val="bg1"/>
              </a:solidFill>
              <a:latin typeface="Arial Black" pitchFamily="34" charset="0"/>
            </a:endParaRPr>
          </a:p>
        </p:txBody>
      </p:sp>
      <p:sp>
        <p:nvSpPr>
          <p:cNvPr id="4" name="Rectangle 3"/>
          <p:cNvSpPr/>
          <p:nvPr/>
        </p:nvSpPr>
        <p:spPr>
          <a:xfrm>
            <a:off x="228600" y="381000"/>
            <a:ext cx="4199384"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827908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68" y="409772"/>
            <a:ext cx="8929688" cy="523220"/>
          </a:xfrm>
          <a:prstGeom prst="rect">
            <a:avLst/>
          </a:prstGeom>
        </p:spPr>
        <p:txBody>
          <a:bodyPr>
            <a:spAutoFit/>
          </a:bodyPr>
          <a:lstStyle/>
          <a:p>
            <a:pPr algn="ctr" fontAlgn="auto">
              <a:spcBef>
                <a:spcPts val="0"/>
              </a:spcBef>
              <a:spcAft>
                <a:spcPts val="0"/>
              </a:spcAft>
              <a:defRPr/>
            </a:pPr>
            <a:r>
              <a:rPr lang="nn-NO"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Isu-Isu  Malaysia dalam sektor pertanian</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04800" y="1600200"/>
            <a:ext cx="8696356" cy="1126404"/>
          </a:xfrm>
          <a:prstGeom prst="roundRect">
            <a:avLst>
              <a:gd name="adj" fmla="val 26725"/>
            </a:avLst>
          </a:prstGeom>
          <a:solidFill>
            <a:schemeClr val="accent2">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r>
              <a:rPr lang="ms-MY" sz="2400" dirty="0">
                <a:ln>
                  <a:solidFill>
                    <a:schemeClr val="tx1"/>
                  </a:solidFill>
                </a:ln>
                <a:latin typeface="Arial Black" pitchFamily="34" charset="0"/>
              </a:rPr>
              <a:t>Isu jaminan keselamatan bekalan makanan yang mencukupi terutama ketika menghadapi bencana atau musibah</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8" name="Rounded Rectangle 7"/>
          <p:cNvSpPr/>
          <p:nvPr/>
        </p:nvSpPr>
        <p:spPr>
          <a:xfrm>
            <a:off x="304800" y="3276600"/>
            <a:ext cx="8696356" cy="1066800"/>
          </a:xfrm>
          <a:prstGeom prst="roundRect">
            <a:avLst>
              <a:gd name="adj" fmla="val 26725"/>
            </a:avLst>
          </a:prstGeom>
          <a:solidFill>
            <a:schemeClr val="accent5">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r>
              <a:rPr lang="ms-MY" sz="2400" dirty="0">
                <a:ln>
                  <a:solidFill>
                    <a:schemeClr val="tx1"/>
                  </a:solidFill>
                </a:ln>
                <a:latin typeface="Arial Black" pitchFamily="34" charset="0"/>
              </a:rPr>
              <a:t>Isu keselamatan penggunaan dan kualiti makanan, kesan daripada penggunaan bahan-bahan terlarang secara tidak terkawal</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9" name="Rounded Rectangle 8"/>
          <p:cNvSpPr/>
          <p:nvPr/>
        </p:nvSpPr>
        <p:spPr>
          <a:xfrm>
            <a:off x="304800" y="4876800"/>
            <a:ext cx="8696356" cy="1219200"/>
          </a:xfrm>
          <a:prstGeom prst="roundRect">
            <a:avLst>
              <a:gd name="adj" fmla="val 26725"/>
            </a:avLst>
          </a:prstGeom>
          <a:solidFill>
            <a:schemeClr val="accent4"/>
          </a:solidFill>
          <a:ln/>
        </p:spPr>
        <p:style>
          <a:lnRef idx="0">
            <a:schemeClr val="accent6"/>
          </a:lnRef>
          <a:fillRef idx="3">
            <a:schemeClr val="accent6"/>
          </a:fillRef>
          <a:effectRef idx="3">
            <a:schemeClr val="accent6"/>
          </a:effectRef>
          <a:fontRef idx="minor">
            <a:schemeClr val="lt1"/>
          </a:fontRef>
        </p:style>
        <p:txBody>
          <a:bodyPr anchor="ctr"/>
          <a:lstStyle/>
          <a:p>
            <a:pPr algn="ctr"/>
            <a:r>
              <a:rPr lang="ms-MY" sz="2400" dirty="0" smtClean="0">
                <a:ln>
                  <a:solidFill>
                    <a:schemeClr val="tx1"/>
                  </a:solidFill>
                </a:ln>
                <a:latin typeface="Arial Black" pitchFamily="34" charset="0"/>
              </a:rPr>
              <a:t>Isu </a:t>
            </a:r>
            <a:r>
              <a:rPr lang="ms-MY" sz="2400" dirty="0">
                <a:ln>
                  <a:solidFill>
                    <a:schemeClr val="tx1"/>
                  </a:solidFill>
                </a:ln>
                <a:latin typeface="Arial Black" pitchFamily="34" charset="0"/>
              </a:rPr>
              <a:t>harga hasil-hasil ternakan dan tanaman seperti sayur-sayuran dan buah-buahan yang tinggi. </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04800" y="370543"/>
            <a:ext cx="853440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742182"/>
            <a:ext cx="9144000" cy="2215991"/>
          </a:xfrm>
          <a:prstGeom prst="rect">
            <a:avLst/>
          </a:prstGeom>
          <a:no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332982"/>
            <a:ext cx="9144000" cy="1077218"/>
          </a:xfrm>
          <a:prstGeom prst="rect">
            <a:avLst/>
          </a:prstGeom>
          <a:solidFill>
            <a:schemeClr val="bg1">
              <a:alpha val="29000"/>
            </a:schemeClr>
          </a:solidFill>
          <a:ln w="57150">
            <a:noFill/>
          </a:ln>
        </p:spPr>
        <p:txBody>
          <a:bodyPr wrap="square">
            <a:spAutoFit/>
          </a:bodyPr>
          <a:lstStyle/>
          <a:p>
            <a:pPr algn="ctr" fontAlgn="auto">
              <a:spcBef>
                <a:spcPts val="0"/>
              </a:spcBef>
              <a:spcAft>
                <a:spcPts val="0"/>
              </a:spcAft>
              <a:defRPr/>
            </a:pP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94591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68" y="409772"/>
            <a:ext cx="8929688" cy="523220"/>
          </a:xfrm>
          <a:prstGeom prst="rect">
            <a:avLst/>
          </a:prstGeom>
        </p:spPr>
        <p:txBody>
          <a:bodyPr>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04800" y="1600200"/>
            <a:ext cx="8696356" cy="1524000"/>
          </a:xfrm>
          <a:prstGeom prst="roundRect">
            <a:avLst>
              <a:gd name="adj" fmla="val 26725"/>
            </a:avLst>
          </a:prstGeom>
          <a:ln/>
        </p:spPr>
        <p:style>
          <a:lnRef idx="0">
            <a:schemeClr val="accent6"/>
          </a:lnRef>
          <a:fillRef idx="3">
            <a:schemeClr val="accent6"/>
          </a:fillRef>
          <a:effectRef idx="3">
            <a:schemeClr val="accent6"/>
          </a:effectRef>
          <a:fontRef idx="minor">
            <a:schemeClr val="lt1"/>
          </a:fontRef>
        </p:style>
        <p:txBody>
          <a:bodyPr anchor="ctr"/>
          <a:lstStyle/>
          <a:p>
            <a:pPr algn="ctr"/>
            <a:r>
              <a:rPr lang="ms-MY" sz="2400" dirty="0">
                <a:ln>
                  <a:solidFill>
                    <a:schemeClr val="tx1"/>
                  </a:solidFill>
                </a:ln>
                <a:latin typeface="Arial Black" pitchFamily="34" charset="0"/>
              </a:rPr>
              <a:t>kegiatan pertanian menjadi suatu tuntutan, demi kepentingan awam, iaitu bagi menghasilkan bekalan makanan yang cukup bagi masyarakat dan negara</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8" name="Rounded Rectangle 7"/>
          <p:cNvSpPr/>
          <p:nvPr/>
        </p:nvSpPr>
        <p:spPr>
          <a:xfrm>
            <a:off x="304800" y="3505200"/>
            <a:ext cx="8696356" cy="1447800"/>
          </a:xfrm>
          <a:prstGeom prst="roundRect">
            <a:avLst>
              <a:gd name="adj" fmla="val 26725"/>
            </a:avLst>
          </a:prstGeom>
          <a:ln/>
        </p:spPr>
        <p:style>
          <a:lnRef idx="0">
            <a:schemeClr val="accent6"/>
          </a:lnRef>
          <a:fillRef idx="3">
            <a:schemeClr val="accent6"/>
          </a:fillRef>
          <a:effectRef idx="3">
            <a:schemeClr val="accent6"/>
          </a:effectRef>
          <a:fontRef idx="minor">
            <a:schemeClr val="lt1"/>
          </a:fontRef>
        </p:style>
        <p:txBody>
          <a:bodyPr anchor="ctr"/>
          <a:lstStyle/>
          <a:p>
            <a:pPr algn="ctr"/>
            <a:r>
              <a:rPr lang="nb-NO" sz="2400" dirty="0">
                <a:ln>
                  <a:solidFill>
                    <a:schemeClr val="tx1"/>
                  </a:solidFill>
                </a:ln>
                <a:latin typeface="Arial Black" pitchFamily="34" charset="0"/>
              </a:rPr>
              <a:t>mencontohi sikap orang-orang tua kita yang memanfaatkan setiap ruang yang ada untuk bertanam mengikut kemampuan dan kesesuaian kediaman masing-masing</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9" name="Rounded Rectangle 8"/>
          <p:cNvSpPr/>
          <p:nvPr/>
        </p:nvSpPr>
        <p:spPr>
          <a:xfrm>
            <a:off x="304800" y="5410200"/>
            <a:ext cx="8696356" cy="1219200"/>
          </a:xfrm>
          <a:prstGeom prst="roundRect">
            <a:avLst>
              <a:gd name="adj" fmla="val 26725"/>
            </a:avLst>
          </a:prstGeom>
          <a:ln/>
        </p:spPr>
        <p:style>
          <a:lnRef idx="0">
            <a:schemeClr val="accent6"/>
          </a:lnRef>
          <a:fillRef idx="3">
            <a:schemeClr val="accent6"/>
          </a:fillRef>
          <a:effectRef idx="3">
            <a:schemeClr val="accent6"/>
          </a:effectRef>
          <a:fontRef idx="minor">
            <a:schemeClr val="lt1"/>
          </a:fontRef>
        </p:style>
        <p:txBody>
          <a:bodyPr anchor="ctr"/>
          <a:lstStyle/>
          <a:p>
            <a:pPr algn="ctr"/>
            <a:r>
              <a:rPr lang="nb-NO" sz="2400" dirty="0">
                <a:ln>
                  <a:solidFill>
                    <a:schemeClr val="tx1"/>
                  </a:solidFill>
                </a:ln>
                <a:latin typeface="Arial Black" pitchFamily="34" charset="0"/>
              </a:rPr>
              <a:t>Janganlah kita sia-siakan kurniaan yang ada tanpa dimanfaatkan. </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24699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167927"/>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Najmi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39-41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447800"/>
            <a:ext cx="9144032" cy="3662541"/>
          </a:xfrm>
          <a:prstGeom prst="rect">
            <a:avLst/>
          </a:prstGeom>
          <a:solidFill>
            <a:schemeClr val="tx1">
              <a:alpha val="25000"/>
            </a:schemeClr>
          </a:solidFill>
        </p:spPr>
        <p:txBody>
          <a:bodyPr wrap="square">
            <a:spAutoFit/>
          </a:bodyPr>
          <a:lstStyle/>
          <a:p>
            <a:pPr marL="1143000" indent="-1143000" algn="just" rtl="1">
              <a:buFont typeface="Arial" pitchFamily="34" charset="0"/>
              <a:buChar char="•"/>
            </a:pPr>
            <a:r>
              <a:rPr lang="ar-SA" sz="7200" b="1" dirty="0">
                <a:ln>
                  <a:solidFill>
                    <a:sysClr val="windowText" lastClr="000000"/>
                  </a:solidFill>
                </a:ln>
                <a:solidFill>
                  <a:srgbClr val="FFFF00"/>
                </a:solidFill>
                <a:latin typeface="Traditional Arabic" pitchFamily="18" charset="-78"/>
                <a:cs typeface="Traditional Arabic" pitchFamily="18" charset="-78"/>
              </a:rPr>
              <a:t>وَأَنْ لَيْسَ لِلْإِنْسَانِ إِلَّا مَا </a:t>
            </a:r>
            <a:r>
              <a:rPr lang="ar-SA" sz="7200" b="1" dirty="0" smtClean="0">
                <a:ln>
                  <a:solidFill>
                    <a:sysClr val="windowText" lastClr="000000"/>
                  </a:solidFill>
                </a:ln>
                <a:solidFill>
                  <a:srgbClr val="FFFF00"/>
                </a:solidFill>
                <a:latin typeface="Traditional Arabic" pitchFamily="18" charset="-78"/>
                <a:cs typeface="Traditional Arabic" pitchFamily="18" charset="-78"/>
              </a:rPr>
              <a:t>سَعَىٰ</a:t>
            </a:r>
            <a:endParaRPr lang="en-US" sz="7200" b="1" dirty="0" smtClean="0">
              <a:ln>
                <a:solidFill>
                  <a:sysClr val="windowText" lastClr="000000"/>
                </a:solidFill>
              </a:ln>
              <a:solidFill>
                <a:srgbClr val="FFFF00"/>
              </a:solidFill>
              <a:latin typeface="Traditional Arabic" pitchFamily="18" charset="-78"/>
              <a:cs typeface="Traditional Arabic" pitchFamily="18" charset="-78"/>
            </a:endParaRPr>
          </a:p>
          <a:p>
            <a:pPr marL="1143000" indent="-1143000" algn="just" rtl="1">
              <a:buFont typeface="Arial" pitchFamily="34" charset="0"/>
              <a:buChar char="•"/>
            </a:pPr>
            <a:r>
              <a:rPr lang="ar-SA" sz="8000" b="1" dirty="0">
                <a:ln>
                  <a:solidFill>
                    <a:sysClr val="windowText" lastClr="000000"/>
                  </a:solidFill>
                </a:ln>
                <a:solidFill>
                  <a:srgbClr val="FFFF00"/>
                </a:solidFill>
                <a:latin typeface="Traditional Arabic" pitchFamily="18" charset="-78"/>
                <a:cs typeface="Traditional Arabic" pitchFamily="18" charset="-78"/>
              </a:rPr>
              <a:t>وَأَنَّ سَعْيَهُ سَوْفَ </a:t>
            </a:r>
            <a:r>
              <a:rPr lang="ar-SA" sz="8000" b="1" dirty="0" smtClean="0">
                <a:ln>
                  <a:solidFill>
                    <a:sysClr val="windowText" lastClr="000000"/>
                  </a:solidFill>
                </a:ln>
                <a:solidFill>
                  <a:srgbClr val="FFFF00"/>
                </a:solidFill>
                <a:latin typeface="Traditional Arabic" pitchFamily="18" charset="-78"/>
                <a:cs typeface="Traditional Arabic" pitchFamily="18" charset="-78"/>
              </a:rPr>
              <a:t>يُرَىٰ</a:t>
            </a:r>
            <a:endParaRPr lang="en-US" sz="8000" b="1" dirty="0" smtClean="0">
              <a:ln>
                <a:solidFill>
                  <a:sysClr val="windowText" lastClr="000000"/>
                </a:solidFill>
              </a:ln>
              <a:solidFill>
                <a:srgbClr val="FFFF00"/>
              </a:solidFill>
              <a:latin typeface="Traditional Arabic" pitchFamily="18" charset="-78"/>
              <a:cs typeface="Traditional Arabic" pitchFamily="18" charset="-78"/>
            </a:endParaRPr>
          </a:p>
          <a:p>
            <a:pPr marL="1143000" indent="-1143000" algn="just" rtl="1">
              <a:buFont typeface="Arial" pitchFamily="34" charset="0"/>
              <a:buChar char="•"/>
            </a:pPr>
            <a:r>
              <a:rPr lang="ar-SA" sz="8000" b="1" dirty="0">
                <a:ln>
                  <a:solidFill>
                    <a:sysClr val="windowText" lastClr="000000"/>
                  </a:solidFill>
                </a:ln>
                <a:solidFill>
                  <a:srgbClr val="FFFF00"/>
                </a:solidFill>
                <a:latin typeface="Traditional Arabic" pitchFamily="18" charset="-78"/>
                <a:cs typeface="Traditional Arabic" pitchFamily="18" charset="-78"/>
              </a:rPr>
              <a:t>ثُمَّ يُجْزَاهُ الْجَزَاءَ الْأَوْفَىٰ</a:t>
            </a: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429537"/>
            <a:ext cx="8763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Maksudnya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219200"/>
            <a:ext cx="9144032" cy="5016758"/>
          </a:xfrm>
          <a:prstGeom prst="rect">
            <a:avLst/>
          </a:prstGeom>
          <a:solidFill>
            <a:schemeClr val="tx1">
              <a:alpha val="25000"/>
            </a:schemeClr>
          </a:solidFill>
        </p:spPr>
        <p:txBody>
          <a:bodyPr wrap="square">
            <a:spAutoFit/>
          </a:bodyPr>
          <a:lstStyle/>
          <a:p>
            <a:pPr marL="571500" lvl="0" indent="-571500">
              <a:buFont typeface="Arial" pitchFamily="34" charset="0"/>
              <a:buChar char="•"/>
              <a:defRPr/>
            </a:pPr>
            <a:r>
              <a:rPr lang="ms-MY" sz="3200" dirty="0">
                <a:ln>
                  <a:solidFill>
                    <a:schemeClr val="tx1"/>
                  </a:solidFill>
                </a:ln>
                <a:solidFill>
                  <a:schemeClr val="bg1"/>
                </a:solidFill>
                <a:latin typeface="Arial Black" pitchFamily="34" charset="0"/>
              </a:rPr>
              <a:t>“Dan bahawa sesungguhnya tidak ada (balasan) bagi seseorang melainkan (balasan) apa yang </a:t>
            </a:r>
            <a:r>
              <a:rPr lang="ms-MY" sz="3200" dirty="0" smtClean="0">
                <a:ln>
                  <a:solidFill>
                    <a:schemeClr val="tx1"/>
                  </a:solidFill>
                </a:ln>
                <a:solidFill>
                  <a:schemeClr val="bg1"/>
                </a:solidFill>
                <a:latin typeface="Arial Black" pitchFamily="34" charset="0"/>
              </a:rPr>
              <a:t>diusahakannya; </a:t>
            </a:r>
            <a:endParaRPr lang="ms-MY" sz="3200" dirty="0">
              <a:ln>
                <a:solidFill>
                  <a:schemeClr val="tx1"/>
                </a:solidFill>
              </a:ln>
              <a:solidFill>
                <a:schemeClr val="bg1"/>
              </a:solidFill>
              <a:latin typeface="Arial Black" pitchFamily="34" charset="0"/>
            </a:endParaRPr>
          </a:p>
          <a:p>
            <a:pPr marL="571500" lvl="0" indent="-571500">
              <a:buFont typeface="Arial" pitchFamily="34" charset="0"/>
              <a:buChar char="•"/>
              <a:defRPr/>
            </a:pPr>
            <a:r>
              <a:rPr lang="ms-MY" sz="3200" dirty="0" smtClean="0">
                <a:ln>
                  <a:solidFill>
                    <a:schemeClr val="tx1"/>
                  </a:solidFill>
                </a:ln>
                <a:solidFill>
                  <a:schemeClr val="bg1"/>
                </a:solidFill>
                <a:latin typeface="Arial Black" pitchFamily="34" charset="0"/>
              </a:rPr>
              <a:t>Dan </a:t>
            </a:r>
            <a:r>
              <a:rPr lang="ms-MY" sz="3200" dirty="0">
                <a:ln>
                  <a:solidFill>
                    <a:schemeClr val="tx1"/>
                  </a:solidFill>
                </a:ln>
                <a:solidFill>
                  <a:schemeClr val="bg1"/>
                </a:solidFill>
                <a:latin typeface="Arial Black" pitchFamily="34" charset="0"/>
              </a:rPr>
              <a:t>bahawa sesungguhnya usahanya itu akan diperlihatkan (kepadanya, pada hari kiamat kelak); </a:t>
            </a:r>
            <a:endParaRPr lang="ms-MY" sz="3200" dirty="0" smtClean="0">
              <a:ln>
                <a:solidFill>
                  <a:schemeClr val="tx1"/>
                </a:solidFill>
              </a:ln>
              <a:solidFill>
                <a:schemeClr val="bg1"/>
              </a:solidFill>
              <a:latin typeface="Arial Black" pitchFamily="34" charset="0"/>
            </a:endParaRPr>
          </a:p>
          <a:p>
            <a:pPr marL="571500" lvl="0" indent="-571500">
              <a:buFont typeface="Arial" pitchFamily="34" charset="0"/>
              <a:buChar char="•"/>
              <a:defRPr/>
            </a:pPr>
            <a:r>
              <a:rPr lang="ms-MY" sz="3200" dirty="0" smtClean="0">
                <a:ln>
                  <a:solidFill>
                    <a:schemeClr val="tx1"/>
                  </a:solidFill>
                </a:ln>
                <a:solidFill>
                  <a:schemeClr val="bg1"/>
                </a:solidFill>
                <a:latin typeface="Arial Black" pitchFamily="34" charset="0"/>
              </a:rPr>
              <a:t>Kemudian </a:t>
            </a:r>
            <a:r>
              <a:rPr lang="ms-MY" sz="3200" dirty="0">
                <a:ln>
                  <a:solidFill>
                    <a:schemeClr val="tx1"/>
                  </a:solidFill>
                </a:ln>
                <a:solidFill>
                  <a:schemeClr val="bg1"/>
                </a:solidFill>
                <a:latin typeface="Arial Black" pitchFamily="34" charset="0"/>
              </a:rPr>
              <a:t>usahanya itu akan dibalas dengan balasan yang amat sempurna”. </a:t>
            </a:r>
            <a:endParaRPr lang="en-MY" sz="3200" b="1" kern="0" dirty="0">
              <a:ln>
                <a:solidFill>
                  <a:schemeClr val="tx1"/>
                </a:solidFill>
              </a:ln>
              <a:solidFill>
                <a:schemeClr val="bg1"/>
              </a:solidFill>
              <a:effectLst>
                <a:glow rad="101600">
                  <a:sysClr val="windowText" lastClr="000000">
                    <a:alpha val="60000"/>
                  </a:sysClr>
                </a:glow>
                <a:outerShdw blurRad="63500" dir="3600000" algn="tl" rotWithShape="0">
                  <a:srgbClr val="000000">
                    <a:alpha val="70000"/>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141191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81001" y="436181"/>
            <a:ext cx="2819399"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ea typeface="Times New Roman"/>
                <a:cs typeface="+mn-cs"/>
              </a:rPr>
              <a:t>PENUTUP</a:t>
            </a:r>
            <a:endParaRPr kumimoji="0" lang="en-MY" sz="3000" b="0" i="0" u="none" strike="noStrike" kern="0" cap="none" spc="0" normalizeH="0" baseline="0" noProof="0" dirty="0">
              <a:ln w="18415" cmpd="sng">
                <a:solidFill>
                  <a:sysClr val="windowText" lastClr="000000"/>
                </a:solidFill>
                <a:prstDash val="solid"/>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Black" pitchFamily="34" charset="0"/>
              <a:cs typeface="+mn-cs"/>
            </a:endParaRPr>
          </a:p>
        </p:txBody>
      </p:sp>
      <p:sp>
        <p:nvSpPr>
          <p:cNvPr id="4" name="Rectangle 3"/>
          <p:cNvSpPr/>
          <p:nvPr/>
        </p:nvSpPr>
        <p:spPr>
          <a:xfrm>
            <a:off x="-32" y="1371600"/>
            <a:ext cx="9144032" cy="5078313"/>
          </a:xfrm>
          <a:prstGeom prst="rect">
            <a:avLst/>
          </a:prstGeom>
          <a:solidFill>
            <a:schemeClr val="tx1">
              <a:alpha val="25000"/>
            </a:schemeClr>
          </a:solidFill>
        </p:spPr>
        <p:txBody>
          <a:bodyPr wrap="square">
            <a:spAutoFit/>
          </a:bodyPr>
          <a:lstStyle/>
          <a:p>
            <a:pPr lvl="0" algn="ctr" rtl="1">
              <a:defRPr/>
            </a:pPr>
            <a:r>
              <a:rPr lang="ar-SA" sz="5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rPr>
              <a:t>بَارَكَ اللهُ لِيْ وَلَكُمْ بِالقُرْءَانِ الْعَظِيْم، وَنَفَعَنِيْ وَإِيَّاكُمْ بِاْلأَيَاتِ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endParaRPr lang="en-MY" sz="5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vey0599.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1897458"/>
            <a:ext cx="9144000" cy="4031873"/>
          </a:xfrm>
          <a:prstGeom prst="rect">
            <a:avLst/>
          </a:prstGeom>
          <a:solidFill>
            <a:schemeClr val="accent6">
              <a:lumMod val="75000"/>
              <a:alpha val="16000"/>
            </a:schemeClr>
          </a:solid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a:defRPr/>
            </a:pP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4" name="Rectangle 3"/>
          <p:cNvSpPr/>
          <p:nvPr/>
        </p:nvSpPr>
        <p:spPr>
          <a:xfrm>
            <a:off x="0" y="397260"/>
            <a:ext cx="9144032" cy="1200329"/>
          </a:xfrm>
          <a:prstGeom prst="rect">
            <a:avLst/>
          </a:prstGeom>
        </p:spPr>
        <p:txBody>
          <a:bodyPr wrap="square">
            <a:spAutoFit/>
          </a:bodyPr>
          <a:lstStyle/>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p>
          <a:p>
            <a:pPr algn="ctr">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Antara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Dua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Khutbah</a:t>
            </a:r>
            <a:endParaRPr lang="en-US" sz="3600"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146946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706" r="1033" b="8995"/>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027058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04800" y="370543"/>
            <a:ext cx="853440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742182"/>
            <a:ext cx="9144000" cy="2215991"/>
          </a:xfrm>
          <a:prstGeom prst="rect">
            <a:avLst/>
          </a:prstGeom>
          <a:no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332982"/>
            <a:ext cx="9144000" cy="1077218"/>
          </a:xfrm>
          <a:prstGeom prst="rect">
            <a:avLst/>
          </a:prstGeom>
          <a:solidFill>
            <a:schemeClr val="bg1">
              <a:alpha val="29000"/>
            </a:schemeClr>
          </a:solidFill>
          <a:ln w="57150">
            <a:noFill/>
          </a:ln>
        </p:spPr>
        <p:txBody>
          <a:bodyPr wrap="square">
            <a:spAutoFit/>
          </a:bodyPr>
          <a:lstStyle/>
          <a:p>
            <a:pPr algn="ctr" fontAlgn="auto">
              <a:spcBef>
                <a:spcPts val="0"/>
              </a:spcBef>
              <a:spcAft>
                <a:spcPts val="0"/>
              </a:spcAft>
              <a:defRPr/>
            </a:pP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w="28575">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16024" y="1880173"/>
            <a:ext cx="8748464" cy="1631216"/>
          </a:xfrm>
          <a:prstGeom prst="rect">
            <a:avLst/>
          </a:prstGeom>
          <a:solidFill>
            <a:schemeClr val="tx1">
              <a:alpha val="21000"/>
            </a:schemeClr>
          </a:solidFill>
        </p:spPr>
        <p:txBody>
          <a:bodyPr wrap="square">
            <a:spAutoFit/>
          </a:bodyPr>
          <a:lstStyle/>
          <a:p>
            <a:pPr algn="ct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أَنْ لآ إِلَهَ إِلاَّ اللهُ وَحْدَهُ لاَ شَرِيْكَ لَهُ، </a:t>
            </a:r>
            <a:endParaRPr lang="en-US"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a:r>
              <a:rPr lang="ar-SA" sz="5000" b="1" dirty="0" smtClean="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rPr>
              <a:t>وَأَشْهَدُ أَنَّ مُحَمَّدًا عَبْدُهُ وَرَسُولُهُ</a:t>
            </a:r>
            <a:endParaRPr lang="ms-MY" sz="5000" b="1" dirty="0">
              <a:ln w="18415" cmpd="sng">
                <a:noFill/>
                <a:prstDash val="solid"/>
              </a:ln>
              <a:solidFill>
                <a:srgbClr val="FFFF00"/>
              </a:solidFill>
              <a:effectLst>
                <a:glow rad="101600">
                  <a:schemeClr val="tx1">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815425" y="326976"/>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4250829"/>
            <a:ext cx="9144000" cy="1692771"/>
          </a:xfrm>
          <a:prstGeom prst="rect">
            <a:avLst/>
          </a:prstGeom>
          <a:solidFill>
            <a:schemeClr val="bg1">
              <a:alpha val="25000"/>
            </a:schemeClr>
          </a:solidFill>
          <a:ln w="57150">
            <a:noFill/>
          </a:ln>
        </p:spPr>
        <p:txBody>
          <a:bodyPr wrap="square">
            <a:spAutoFit/>
          </a:bodyPr>
          <a:lstStyle/>
          <a:p>
            <a:pPr algn="ctr" fontAlgn="auto">
              <a:spcBef>
                <a:spcPts val="0"/>
              </a:spcBef>
              <a:spcAft>
                <a:spcPts val="0"/>
              </a:spcAft>
              <a:defRPr/>
            </a:pP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itu</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26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00033" y="381000"/>
            <a:ext cx="8215371"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828800"/>
            <a:ext cx="8460432" cy="1569660"/>
          </a:xfrm>
          <a:prstGeom prst="rect">
            <a:avLst/>
          </a:prstGeom>
          <a:solidFill>
            <a:schemeClr val="tx1">
              <a:alpha val="18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وَرَسُوْلِكَ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وَأَتْبَاعِهِ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79512" y="4102858"/>
            <a:ext cx="8820472" cy="2677656"/>
          </a:xfrm>
          <a:prstGeom prst="rect">
            <a:avLst/>
          </a:prstGeom>
          <a:solidFill>
            <a:schemeClr val="bg1">
              <a:alpha val="39000"/>
            </a:schemeClr>
          </a:solidFill>
          <a:ln w="57150">
            <a:noFill/>
          </a:ln>
        </p:spPr>
        <p:txBody>
          <a:bodyPr wrap="square">
            <a:spAutoFit/>
          </a:bodyPr>
          <a:lstStyle/>
          <a:p>
            <a:pPr algn="ctr" fontAlgn="auto">
              <a:spcBef>
                <a:spcPts val="0"/>
              </a:spcBef>
              <a:spcAft>
                <a:spcPts val="0"/>
              </a:spcAft>
              <a:defRPr/>
            </a:pP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utusan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9" y="381000"/>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04800" y="1524000"/>
            <a:ext cx="8610600" cy="2308324"/>
          </a:xfrm>
          <a:prstGeom prst="rect">
            <a:avLst/>
          </a:prstGeom>
          <a:solidFill>
            <a:schemeClr val="tx1">
              <a:alpha val="18000"/>
            </a:schemeClr>
          </a:solidFill>
        </p:spPr>
        <p:txBody>
          <a:bodyPr wrap="square">
            <a:spAutoFit/>
          </a:bodyPr>
          <a:lstStyle/>
          <a:p>
            <a:pPr algn="ctr" rtl="1"/>
            <a:r>
              <a:rPr lang="ar-SA" sz="7200" b="1" dirty="0" smtClean="0">
                <a:ln>
                  <a:solidFill>
                    <a:sysClr val="windowText" lastClr="000000"/>
                  </a:solidFill>
                </a:ln>
                <a:solidFill>
                  <a:srgbClr val="FFFF00"/>
                </a:solidFill>
                <a:latin typeface="Traditional Arabic" pitchFamily="18" charset="-78"/>
                <a:cs typeface="Traditional Arabic" pitchFamily="18" charset="-78"/>
              </a:rPr>
              <a:t>اتَّقُوا </a:t>
            </a:r>
            <a:r>
              <a:rPr lang="ar-SA" sz="7200" b="1" dirty="0">
                <a:ln>
                  <a:solidFill>
                    <a:sysClr val="windowText" lastClr="000000"/>
                  </a:solidFill>
                </a:ln>
                <a:solidFill>
                  <a:srgbClr val="FFFF00"/>
                </a:solidFill>
                <a:latin typeface="Traditional Arabic" pitchFamily="18" charset="-78"/>
                <a:cs typeface="Traditional Arabic" pitchFamily="18" charset="-78"/>
              </a:rPr>
              <a:t>اللهَ، أُوْصِيْكُمْ وَنَفْسِيْ بِتَقْوَى اللهِ وَطَاعَتِهِ لَعَلَّكُمْ تُفْلِحُوْنَ</a:t>
            </a:r>
            <a:endParaRPr lang="ms-MY" sz="66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TextBox 4"/>
          <p:cNvSpPr txBox="1"/>
          <p:nvPr/>
        </p:nvSpPr>
        <p:spPr>
          <a:xfrm>
            <a:off x="6424" y="4419600"/>
            <a:ext cx="9144000" cy="2062103"/>
          </a:xfrm>
          <a:prstGeom prst="rect">
            <a:avLst/>
          </a:prstGeom>
          <a:solidFill>
            <a:schemeClr val="bg1">
              <a:alpha val="28000"/>
            </a:schemeClr>
          </a:solidFill>
          <a:ln w="57150">
            <a:noFill/>
          </a:ln>
        </p:spPr>
        <p:txBody>
          <a:bodyPr wrap="square">
            <a:spAutoFit/>
          </a:bodyPr>
          <a:lstStyle/>
          <a:p>
            <a:pPr algn="ctr" fontAlgn="auto">
              <a:spcBef>
                <a:spcPts val="0"/>
              </a:spcBef>
              <a:spcAft>
                <a:spcPts val="0"/>
              </a:spcAft>
              <a:defRPr/>
            </a:pPr>
            <a:r>
              <a:rPr lang="en-US" sz="32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32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2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32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32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2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32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diriku</a:t>
            </a:r>
            <a:r>
              <a:rPr lang="en-US" sz="32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agar </a:t>
            </a:r>
            <a:r>
              <a:rPr lang="en-US" sz="32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2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a:t>
            </a:r>
            <a:r>
              <a:rPr lang="en-US" sz="32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2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Moga-moga</a:t>
            </a:r>
            <a:r>
              <a:rPr lang="en-US" sz="32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32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endParaRPr lang="en-US" sz="32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188893"/>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Nahl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10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669232"/>
            <a:ext cx="9144032" cy="2308324"/>
          </a:xfrm>
          <a:prstGeom prst="rect">
            <a:avLst/>
          </a:prstGeom>
          <a:solidFill>
            <a:schemeClr val="tx1">
              <a:alpha val="25000"/>
            </a:schemeClr>
          </a:solidFill>
        </p:spPr>
        <p:txBody>
          <a:bodyPr wrap="square">
            <a:spAutoFit/>
          </a:bodyPr>
          <a:lstStyle/>
          <a:p>
            <a:pPr lvl="0" algn="ctr" rtl="1">
              <a:defRPr/>
            </a:pPr>
            <a:r>
              <a:rPr lang="ar-SA" sz="7200" b="1" dirty="0">
                <a:ln>
                  <a:solidFill>
                    <a:schemeClr val="tx1"/>
                  </a:solidFill>
                </a:ln>
                <a:solidFill>
                  <a:srgbClr val="FFFF00"/>
                </a:solidFill>
                <a:latin typeface="Traditional Arabic" pitchFamily="18" charset="-78"/>
                <a:cs typeface="Traditional Arabic" pitchFamily="18" charset="-78"/>
              </a:rPr>
              <a:t>هُوَ الَّذِي أَنزَلَ مِنَ السَّمَاء مَاءً لَّكُم مِّنْهُ شَرَابٌ وَّمِنْهُ شَجَرٌ فِيهِ تُسِيمُونَ</a:t>
            </a:r>
            <a:endParaRPr lang="en-MY" sz="6600" b="1" kern="0" dirty="0">
              <a:ln>
                <a:solidFill>
                  <a:schemeClr val="tx1"/>
                </a:solidFill>
              </a:ln>
              <a:solidFill>
                <a:srgbClr val="FFFF00"/>
              </a:solidFill>
              <a:effectLst>
                <a:glow rad="101600">
                  <a:sysClr val="windowText" lastClr="000000">
                    <a:alpha val="60000"/>
                  </a:sysClr>
                </a:glow>
                <a:outerShdw blurRad="63500" dir="3600000" algn="tl" rotWithShape="0">
                  <a:srgbClr val="000000">
                    <a:alpha val="70000"/>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4211865"/>
            <a:ext cx="9144000" cy="2677656"/>
          </a:xfrm>
          <a:prstGeom prst="rect">
            <a:avLst/>
          </a:prstGeom>
          <a:solidFill>
            <a:schemeClr val="bg1">
              <a:alpha val="28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800" b="1" dirty="0" err="1"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Dialah</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Yang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telah</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menurunkan</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air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hujan</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dari</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langit</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untuk</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kamu</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sebahagiannya</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menjadi</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minuman</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dan</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sebahagiannya</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menyuburkan</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tumbuh-tumbuhan</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yang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pada</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tempat</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tumbuhnya</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kamu</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menggembalakan</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ternakmu</a:t>
            </a:r>
            <a:r>
              <a:rPr lang="en-US" sz="2800" b="1" dirty="0" smtClean="0">
                <a:ln>
                  <a:solidFill>
                    <a:schemeClr val="tx1"/>
                  </a:solidFill>
                </a:ln>
                <a:solidFill>
                  <a:schemeClr val="bg1"/>
                </a:solidFill>
                <a:effectLst>
                  <a:outerShdw blurRad="38100" dist="38100" dir="2700000" algn="tl">
                    <a:srgbClr val="000000">
                      <a:alpha val="43137"/>
                    </a:srgbClr>
                  </a:outerShdw>
                </a:effectLst>
                <a:latin typeface="Arial Black" pitchFamily="34" charset="0"/>
              </a:rPr>
              <a:t>.</a:t>
            </a:r>
            <a:endParaRPr lang="en-MY" sz="24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16799213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33294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4653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F259D50-600E-284C-81B3-E58226A7C1E2}"/>
              </a:ext>
            </a:extLst>
          </p:cNvPr>
          <p:cNvPicPr>
            <a:picLocks noGrp="1" noChangeAspect="1"/>
          </p:cNvPicPr>
          <p:nvPr>
            <p:ph type="pic" sz="quarter" idx="14"/>
          </p:nvPr>
        </p:nvPicPr>
        <p:blipFill>
          <a:blip r:embed="rId2" cstate="hqprint">
            <a:extLst>
              <a:ext uri="{28A0092B-C50C-407E-A947-70E740481C1C}">
                <a14:useLocalDpi xmlns:a14="http://schemas.microsoft.com/office/drawing/2010/main"/>
              </a:ext>
            </a:extLst>
          </a:blip>
          <a:srcRect/>
          <a:stretch>
            <a:fillRect/>
          </a:stretch>
        </p:blipFill>
        <p:spPr>
          <a:xfrm>
            <a:off x="0" y="-30173"/>
            <a:ext cx="9144000" cy="6858001"/>
          </a:xfrm>
        </p:spPr>
      </p:pic>
      <p:sp>
        <p:nvSpPr>
          <p:cNvPr id="3" name="Rectangle 2"/>
          <p:cNvSpPr/>
          <p:nvPr/>
        </p:nvSpPr>
        <p:spPr>
          <a:xfrm>
            <a:off x="4115854" y="2347"/>
            <a:ext cx="157126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DOA</a:t>
            </a:r>
            <a:endParaRPr lang="en-US" sz="4800" b="1" cap="none"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228600" y="990599"/>
            <a:ext cx="8686800" cy="55990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defRPr/>
            </a:pPr>
            <a:r>
              <a:rPr lang="en-US" sz="6000" b="1" dirty="0">
                <a:solidFill>
                  <a:srgbClr val="92D050"/>
                </a:solidFill>
                <a:latin typeface="Traditional Arabic" pitchFamily="18" charset="-78"/>
                <a:cs typeface="Traditional Arabic" pitchFamily="18" charset="-78"/>
              </a:rPr>
              <a:t> </a:t>
            </a:r>
            <a:r>
              <a:rPr lang="ar-SA" sz="6000" b="1" dirty="0">
                <a:solidFill>
                  <a:schemeClr val="accent3">
                    <a:lumMod val="20000"/>
                    <a:lumOff val="80000"/>
                  </a:schemeClr>
                </a:solidFill>
                <a:latin typeface="Traditional Arabic" pitchFamily="18" charset="-78"/>
                <a:cs typeface="Traditional Arabic" pitchFamily="18" charset="-78"/>
              </a:rPr>
              <a:t>اللَّهُمَّ ادْفَعْ عَنَّا الْبَلاءَ وَالْوَبَاءَ وَالْفَحْشَاءَ</a:t>
            </a:r>
            <a:r>
              <a:rPr lang="en-US" sz="6000" b="1" dirty="0">
                <a:solidFill>
                  <a:schemeClr val="accent3">
                    <a:lumMod val="20000"/>
                    <a:lumOff val="80000"/>
                  </a:schemeClr>
                </a:solidFill>
                <a:latin typeface="Traditional Arabic" pitchFamily="18" charset="-78"/>
                <a:cs typeface="Traditional Arabic" pitchFamily="18" charset="-78"/>
              </a:rPr>
              <a:t> </a:t>
            </a:r>
            <a:br>
              <a:rPr lang="en-US" sz="6000" b="1" dirty="0">
                <a:solidFill>
                  <a:schemeClr val="accent3">
                    <a:lumMod val="20000"/>
                    <a:lumOff val="80000"/>
                  </a:schemeClr>
                </a:solidFill>
                <a:latin typeface="Traditional Arabic" pitchFamily="18" charset="-78"/>
                <a:cs typeface="Traditional Arabic" pitchFamily="18" charset="-78"/>
              </a:rPr>
            </a:br>
            <a:r>
              <a:rPr lang="ar-SA" sz="6000" b="1" dirty="0">
                <a:solidFill>
                  <a:schemeClr val="accent3">
                    <a:lumMod val="20000"/>
                    <a:lumOff val="80000"/>
                  </a:schemeClr>
                </a:solidFill>
                <a:latin typeface="Traditional Arabic" pitchFamily="18" charset="-78"/>
                <a:cs typeface="Traditional Arabic" pitchFamily="18" charset="-78"/>
              </a:rPr>
              <a:t>مَا لا يَصْرِفُهُ غَيْرُكَ</a:t>
            </a:r>
            <a:r>
              <a:rPr lang="ar-SA" sz="6000" b="1" dirty="0" smtClean="0">
                <a:solidFill>
                  <a:schemeClr val="accent3">
                    <a:lumMod val="20000"/>
                    <a:lumOff val="80000"/>
                  </a:schemeClr>
                </a:solidFill>
                <a:latin typeface="Traditional Arabic" pitchFamily="18" charset="-78"/>
                <a:cs typeface="Traditional Arabic" pitchFamily="18" charset="-78"/>
              </a:rPr>
              <a:t>. </a:t>
            </a:r>
            <a:r>
              <a:rPr lang="ar-SA" sz="6000" b="1" dirty="0">
                <a:solidFill>
                  <a:schemeClr val="accent3">
                    <a:lumMod val="20000"/>
                    <a:lumOff val="80000"/>
                  </a:schemeClr>
                </a:solidFill>
                <a:latin typeface="Traditional Arabic" pitchFamily="18" charset="-78"/>
                <a:cs typeface="Traditional Arabic" pitchFamily="18" charset="-78"/>
              </a:rPr>
              <a:t>اللَّهُمَّ إِنَّا نَعُوذُ بِكَ مِنَ</a:t>
            </a:r>
            <a:r>
              <a:rPr lang="en-US" sz="6000" b="1" dirty="0">
                <a:solidFill>
                  <a:schemeClr val="accent3">
                    <a:lumMod val="20000"/>
                    <a:lumOff val="80000"/>
                  </a:schemeClr>
                </a:solidFill>
                <a:latin typeface="Traditional Arabic" pitchFamily="18" charset="-78"/>
                <a:cs typeface="Traditional Arabic" pitchFamily="18" charset="-78"/>
              </a:rPr>
              <a:t/>
            </a:r>
            <a:br>
              <a:rPr lang="en-US" sz="6000" b="1" dirty="0">
                <a:solidFill>
                  <a:schemeClr val="accent3">
                    <a:lumMod val="20000"/>
                    <a:lumOff val="80000"/>
                  </a:schemeClr>
                </a:solidFill>
                <a:latin typeface="Traditional Arabic" pitchFamily="18" charset="-78"/>
                <a:cs typeface="Traditional Arabic" pitchFamily="18" charset="-78"/>
              </a:rPr>
            </a:br>
            <a:r>
              <a:rPr lang="ar-SA" sz="6000" b="1" dirty="0">
                <a:solidFill>
                  <a:schemeClr val="accent3">
                    <a:lumMod val="20000"/>
                    <a:lumOff val="80000"/>
                  </a:schemeClr>
                </a:solidFill>
                <a:latin typeface="Traditional Arabic" pitchFamily="18" charset="-78"/>
                <a:cs typeface="Traditional Arabic" pitchFamily="18" charset="-78"/>
              </a:rPr>
              <a:t>البَرَصِ وَالْجُنُونِ وَالْجُذَامِ </a:t>
            </a:r>
            <a:endParaRPr lang="en-US" sz="6000" b="1" dirty="0" smtClean="0">
              <a:solidFill>
                <a:schemeClr val="accent3">
                  <a:lumMod val="20000"/>
                  <a:lumOff val="80000"/>
                </a:schemeClr>
              </a:solidFill>
              <a:latin typeface="Traditional Arabic" pitchFamily="18" charset="-78"/>
              <a:cs typeface="Traditional Arabic" pitchFamily="18" charset="-78"/>
            </a:endParaRPr>
          </a:p>
          <a:p>
            <a:pPr algn="ctr" rtl="1">
              <a:defRPr/>
            </a:pPr>
            <a:r>
              <a:rPr lang="ar-SA" sz="6000" b="1" dirty="0" smtClean="0">
                <a:solidFill>
                  <a:schemeClr val="accent3">
                    <a:lumMod val="20000"/>
                    <a:lumOff val="80000"/>
                  </a:schemeClr>
                </a:solidFill>
                <a:latin typeface="Traditional Arabic" pitchFamily="18" charset="-78"/>
                <a:cs typeface="Traditional Arabic" pitchFamily="18" charset="-78"/>
              </a:rPr>
              <a:t>وَمِن </a:t>
            </a:r>
            <a:r>
              <a:rPr lang="ar-SA" sz="6000" b="1" dirty="0">
                <a:solidFill>
                  <a:schemeClr val="accent3">
                    <a:lumMod val="20000"/>
                    <a:lumOff val="80000"/>
                  </a:schemeClr>
                </a:solidFill>
                <a:latin typeface="Traditional Arabic" pitchFamily="18" charset="-78"/>
                <a:cs typeface="Traditional Arabic" pitchFamily="18" charset="-78"/>
              </a:rPr>
              <a:t>سَيِّئِ الأَسْقَامِ</a:t>
            </a:r>
            <a:r>
              <a:rPr lang="en-US" sz="6000" b="1" dirty="0">
                <a:solidFill>
                  <a:schemeClr val="accent3">
                    <a:lumMod val="20000"/>
                    <a:lumOff val="80000"/>
                  </a:schemeClr>
                </a:solidFill>
                <a:latin typeface="Traditional Arabic" pitchFamily="18" charset="-78"/>
                <a:cs typeface="Traditional Arabic" pitchFamily="18" charset="-78"/>
              </a:rPr>
              <a:t>.</a:t>
            </a:r>
            <a:br>
              <a:rPr lang="en-US" sz="6000" b="1" dirty="0">
                <a:solidFill>
                  <a:schemeClr val="accent3">
                    <a:lumMod val="20000"/>
                    <a:lumOff val="80000"/>
                  </a:schemeClr>
                </a:solidFill>
                <a:latin typeface="Traditional Arabic" pitchFamily="18" charset="-78"/>
                <a:cs typeface="Traditional Arabic" pitchFamily="18" charset="-78"/>
              </a:rPr>
            </a:br>
            <a:r>
              <a:rPr lang="ar-SA" sz="6000" b="1" dirty="0">
                <a:solidFill>
                  <a:schemeClr val="accent3">
                    <a:lumMod val="20000"/>
                    <a:lumOff val="80000"/>
                  </a:schemeClr>
                </a:solidFill>
                <a:latin typeface="Traditional Arabic" pitchFamily="18" charset="-78"/>
                <a:cs typeface="Traditional Arabic" pitchFamily="18" charset="-78"/>
              </a:rPr>
              <a:t> اللَّهُمَّ اشْفِ مَرْضَانَا وَارْحَمْ مَّوْتَانَا</a:t>
            </a:r>
            <a:r>
              <a:rPr lang="ar-SA" sz="6000" b="1" dirty="0" smtClean="0">
                <a:solidFill>
                  <a:schemeClr val="accent3">
                    <a:lumMod val="20000"/>
                    <a:lumOff val="80000"/>
                  </a:schemeClr>
                </a:solidFill>
                <a:latin typeface="Traditional Arabic" pitchFamily="18" charset="-78"/>
                <a:cs typeface="Traditional Arabic" pitchFamily="18" charset="-78"/>
              </a:rPr>
              <a:t>،</a:t>
            </a:r>
            <a:endParaRPr lang="en-US" sz="6000" b="1" dirty="0" smtClean="0">
              <a:solidFill>
                <a:schemeClr val="accent3">
                  <a:lumMod val="20000"/>
                  <a:lumOff val="80000"/>
                </a:schemeClr>
              </a:solidFill>
              <a:latin typeface="Traditional Arabic" pitchFamily="18" charset="-78"/>
              <a:cs typeface="Traditional Arabic" pitchFamily="18" charset="-78"/>
            </a:endParaRPr>
          </a:p>
          <a:p>
            <a:pPr algn="ctr" rtl="1">
              <a:defRPr/>
            </a:pPr>
            <a:r>
              <a:rPr lang="ar-SA" sz="6000" b="1" dirty="0" smtClean="0">
                <a:solidFill>
                  <a:schemeClr val="accent3">
                    <a:lumMod val="20000"/>
                    <a:lumOff val="80000"/>
                  </a:schemeClr>
                </a:solidFill>
                <a:latin typeface="Traditional Arabic" pitchFamily="18" charset="-78"/>
                <a:cs typeface="Traditional Arabic" pitchFamily="18" charset="-78"/>
              </a:rPr>
              <a:t> </a:t>
            </a:r>
            <a:r>
              <a:rPr lang="ar-SA" sz="6000" b="1" dirty="0">
                <a:solidFill>
                  <a:schemeClr val="accent3">
                    <a:lumMod val="20000"/>
                    <a:lumOff val="80000"/>
                  </a:schemeClr>
                </a:solidFill>
                <a:latin typeface="Traditional Arabic" pitchFamily="18" charset="-78"/>
                <a:cs typeface="Traditional Arabic" pitchFamily="18" charset="-78"/>
              </a:rPr>
              <a:t>وَالْطُفْ بِنَا</a:t>
            </a:r>
            <a:r>
              <a:rPr lang="en-US" sz="6000" b="1" dirty="0">
                <a:solidFill>
                  <a:schemeClr val="accent3">
                    <a:lumMod val="20000"/>
                    <a:lumOff val="80000"/>
                  </a:schemeClr>
                </a:solidFill>
                <a:latin typeface="Traditional Arabic" pitchFamily="18" charset="-78"/>
                <a:cs typeface="Traditional Arabic" pitchFamily="18" charset="-78"/>
              </a:rPr>
              <a:t> </a:t>
            </a:r>
            <a:r>
              <a:rPr lang="ar-SA" sz="6000" b="1" dirty="0">
                <a:solidFill>
                  <a:schemeClr val="accent3">
                    <a:lumMod val="20000"/>
                    <a:lumOff val="80000"/>
                  </a:schemeClr>
                </a:solidFill>
                <a:latin typeface="Traditional Arabic" pitchFamily="18" charset="-78"/>
                <a:cs typeface="Traditional Arabic" pitchFamily="18" charset="-78"/>
              </a:rPr>
              <a:t>فِيمَا نَزَلَ بِنَا</a:t>
            </a:r>
            <a:r>
              <a:rPr lang="ar-SA" sz="6000" b="1" dirty="0" smtClean="0">
                <a:solidFill>
                  <a:schemeClr val="accent3">
                    <a:lumMod val="20000"/>
                    <a:lumOff val="80000"/>
                  </a:schemeClr>
                </a:solidFill>
                <a:latin typeface="Traditional Arabic" pitchFamily="18" charset="-78"/>
                <a:cs typeface="Traditional Arabic" pitchFamily="18" charset="-78"/>
              </a:rPr>
              <a:t>.</a:t>
            </a:r>
            <a:endParaRPr lang="en-US" sz="6000" b="1" dirty="0">
              <a:solidFill>
                <a:schemeClr val="accent3">
                  <a:lumMod val="20000"/>
                  <a:lumOff val="80000"/>
                </a:schemeClr>
              </a:solidFill>
            </a:endParaRPr>
          </a:p>
        </p:txBody>
      </p:sp>
    </p:spTree>
    <p:extLst>
      <p:ext uri="{BB962C8B-B14F-4D97-AF65-F5344CB8AC3E}">
        <p14:creationId xmlns:p14="http://schemas.microsoft.com/office/powerpoint/2010/main" val="2987483158"/>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0351683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241232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4832092"/>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36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36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6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32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32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32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32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32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32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32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32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32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32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32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32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32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32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639521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sv-SE"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 </a:t>
            </a:r>
            <a:r>
              <a:rPr lang="sv-SE"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Allah Yang Maha Agung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4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r>
              <a:rPr lang="en-US" sz="4400" b="1" dirty="0" smtClean="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953785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719" y="1600200"/>
            <a:ext cx="9144000" cy="3139321"/>
          </a:xfrm>
          <a:prstGeom prst="rect">
            <a:avLst/>
          </a:prstGeom>
          <a:solidFill>
            <a:schemeClr val="bg1">
              <a:alpha val="20000"/>
            </a:schemeClr>
          </a:solidFill>
          <a:ln>
            <a:noFill/>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6600" b="1" spc="50" dirty="0">
                <a:ln w="11430">
                  <a:solidFill>
                    <a:sysClr val="windowText" lastClr="000000"/>
                  </a:solidFill>
                </a:ln>
                <a:solidFill>
                  <a:srgbClr val="FFFF00"/>
                </a:solidFill>
                <a:effectLst>
                  <a:outerShdw blurRad="38100" dist="38100" dir="2700000" algn="tl">
                    <a:srgbClr val="000000">
                      <a:alpha val="43137"/>
                    </a:srgbClr>
                  </a:outerShdw>
                </a:effectLst>
                <a:latin typeface="Traditional Arabic" pitchFamily="18" charset="-78"/>
                <a:cs typeface="Traditional Arabic" pitchFamily="18" charset="-78"/>
              </a:rPr>
              <a:t> </a:t>
            </a:r>
            <a:r>
              <a:rPr lang="ar-SA" sz="6600" b="1" spc="50" dirty="0">
                <a:ln w="11430">
                  <a:solidFill>
                    <a:sysClr val="windowText" lastClr="000000"/>
                  </a:solidFill>
                </a:ln>
                <a:solidFill>
                  <a:srgbClr val="FFFF00"/>
                </a:solidFill>
                <a:latin typeface="Traditional Arabic" pitchFamily="18" charset="-78"/>
                <a:cs typeface="Traditional Arabic" pitchFamily="18" charset="-78"/>
              </a:rPr>
              <a:t>أَشْهَدُ أَن لاَّ إِلَهَ إِلاَّ اللهُ وَحْدَهُ لاَ شَرِيْكَ </a:t>
            </a:r>
            <a:r>
              <a:rPr lang="ar-SA" sz="6600" b="1" spc="50" dirty="0" smtClean="0">
                <a:ln w="11430">
                  <a:solidFill>
                    <a:sysClr val="windowText" lastClr="000000"/>
                  </a:solidFill>
                </a:ln>
                <a:solidFill>
                  <a:srgbClr val="FFFF00"/>
                </a:solidFill>
                <a:latin typeface="Traditional Arabic" pitchFamily="18" charset="-78"/>
                <a:cs typeface="Traditional Arabic" pitchFamily="18" charset="-78"/>
              </a:rPr>
              <a:t>لَهُ،</a:t>
            </a:r>
            <a:r>
              <a:rPr lang="en-US" sz="6600" b="1" spc="50" dirty="0" smtClean="0">
                <a:ln w="11430">
                  <a:solidFill>
                    <a:sysClr val="windowText" lastClr="000000"/>
                  </a:solidFill>
                </a:ln>
                <a:solidFill>
                  <a:srgbClr val="FFFF00"/>
                </a:solidFill>
                <a:latin typeface="Traditional Arabic" pitchFamily="18" charset="-78"/>
                <a:cs typeface="Traditional Arabic" pitchFamily="18" charset="-78"/>
              </a:rPr>
              <a:t> </a:t>
            </a:r>
            <a:r>
              <a:rPr lang="ar-SA" sz="6600" b="1" spc="50" dirty="0" smtClean="0">
                <a:ln w="11430">
                  <a:solidFill>
                    <a:sysClr val="windowText" lastClr="000000"/>
                  </a:solidFill>
                </a:ln>
                <a:solidFill>
                  <a:srgbClr val="FFFF00"/>
                </a:solidFill>
                <a:latin typeface="Traditional Arabic" pitchFamily="18" charset="-78"/>
                <a:cs typeface="Traditional Arabic" pitchFamily="18" charset="-78"/>
              </a:rPr>
              <a:t>وأَشْهَدُ </a:t>
            </a:r>
            <a:r>
              <a:rPr lang="ar-SA" sz="6600" b="1" spc="50" dirty="0">
                <a:ln w="11430">
                  <a:solidFill>
                    <a:sysClr val="windowText" lastClr="000000"/>
                  </a:solidFill>
                </a:ln>
                <a:solidFill>
                  <a:srgbClr val="FFFF00"/>
                </a:solidFill>
                <a:latin typeface="Traditional Arabic" pitchFamily="18" charset="-78"/>
                <a:cs typeface="Traditional Arabic" pitchFamily="18" charset="-78"/>
              </a:rPr>
              <a:t>أَنَّ مُحَمَّدًا عَبْدُهُ وَرَسُوْلُهُ، الْمَبْعُوْثُ رَحْمَةً لِّلْعَالَمِيْنَ. </a:t>
            </a:r>
            <a:endParaRPr lang="ms-MY" sz="6600" b="1" spc="50" dirty="0">
              <a:ln w="11430">
                <a:solidFill>
                  <a:sysClr val="windowText" lastClr="000000"/>
                </a:solidFill>
              </a:ln>
              <a:solidFill>
                <a:srgbClr val="FFFF00"/>
              </a:solidFill>
              <a:latin typeface="Traditional Arabic" pitchFamily="18" charset="-78"/>
              <a:cs typeface="Traditional Arabic" pitchFamily="18" charset="-78"/>
            </a:endParaRPr>
          </a:p>
        </p:txBody>
      </p:sp>
      <p:sp>
        <p:nvSpPr>
          <p:cNvPr id="4" name="Rectangle 3"/>
          <p:cNvSpPr/>
          <p:nvPr/>
        </p:nvSpPr>
        <p:spPr>
          <a:xfrm>
            <a:off x="785786" y="381000"/>
            <a:ext cx="7500991"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4700478"/>
            <a:ext cx="9144000" cy="1938992"/>
          </a:xfrm>
          <a:prstGeom prst="rect">
            <a:avLst/>
          </a:prstGeom>
          <a:solidFill>
            <a:schemeClr val="bg1">
              <a:alpha val="30000"/>
            </a:schemeClr>
          </a:solidFill>
          <a:ln w="57150">
            <a:noFill/>
          </a:ln>
        </p:spPr>
        <p:txBody>
          <a:bodyPr wrap="square">
            <a:spAutoFit/>
          </a:bodyPr>
          <a:lstStyle/>
          <a:p>
            <a:pPr algn="ctr" fontAlgn="auto">
              <a:spcBef>
                <a:spcPts val="0"/>
              </a:spcBef>
              <a:spcAft>
                <a:spcPts val="0"/>
              </a:spcAft>
              <a:defRPr/>
            </a:pP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Dan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Muhammad S.A.W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membawa</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untuk</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r>
              <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00033" y="415752"/>
            <a:ext cx="8215371"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00200"/>
            <a:ext cx="9144000" cy="2862322"/>
          </a:xfrm>
          <a:prstGeom prst="rect">
            <a:avLst/>
          </a:prstGeom>
          <a:solidFill>
            <a:schemeClr val="tx1">
              <a:alpha val="20000"/>
            </a:schemeClr>
          </a:solidFill>
        </p:spPr>
        <p:txBody>
          <a:bodyPr wrap="square">
            <a:spAutoFit/>
          </a:bodyPr>
          <a:lstStyle/>
          <a:p>
            <a:pPr algn="ctr" rtl="1"/>
            <a:r>
              <a:rPr lang="ar-SA" sz="6000" b="1" dirty="0">
                <a:ln>
                  <a:solidFill>
                    <a:schemeClr val="tx1"/>
                  </a:solidFill>
                </a:ln>
                <a:solidFill>
                  <a:srgbClr val="FFFF00"/>
                </a:solidFill>
                <a:effectLst>
                  <a:outerShdw blurRad="38100" dist="38100" dir="2700000" algn="tl">
                    <a:srgbClr val="000000">
                      <a:alpha val="43137"/>
                    </a:srgbClr>
                  </a:outerShdw>
                </a:effectLst>
                <a:latin typeface="Traditional Arabic" pitchFamily="18" charset="-78"/>
                <a:cs typeface="Traditional Arabic" pitchFamily="18" charset="-78"/>
              </a:rPr>
              <a:t>اَللَّهُمَّ صَلِّ وَسَلِّمْ عَلَى هَذَا النَّبِيِّ الْكَرِيْمِ سَيِّدِنَا مُحَمَّدٍ، وَعَلَى آلِهِ وَصَحْبِهِ، وَمَنْ تَبِعَهُمْ بِإِحْسَانٍ إلَى يَوْمِ الدِّيْنِ</a:t>
            </a:r>
            <a:endParaRPr lang="ms-MY" sz="6000" dirty="0">
              <a:ln>
                <a:solidFill>
                  <a:schemeClr val="tx1"/>
                </a:solidFill>
              </a:ln>
              <a:solidFill>
                <a:srgbClr val="FFFF00"/>
              </a:solidFill>
              <a:effectLst>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TextBox 4"/>
          <p:cNvSpPr txBox="1"/>
          <p:nvPr/>
        </p:nvSpPr>
        <p:spPr>
          <a:xfrm>
            <a:off x="57489" y="4462522"/>
            <a:ext cx="9144000" cy="1938992"/>
          </a:xfrm>
          <a:prstGeom prst="rect">
            <a:avLst/>
          </a:prstGeom>
          <a:solidFill>
            <a:schemeClr val="bg1">
              <a:alpha val="39000"/>
            </a:schemeClr>
          </a:solidFill>
          <a:ln w="57150">
            <a:noFill/>
          </a:ln>
        </p:spPr>
        <p:txBody>
          <a:bodyPr wrap="square">
            <a:spAutoFit/>
          </a:bodyPr>
          <a:lstStyle/>
          <a:p>
            <a:pPr algn="ctr">
              <a:defRPr/>
            </a:pP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yang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mulia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ini</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sesiapa</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penuh</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ihsan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jejak</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langkah</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15425" y="417240"/>
            <a:ext cx="7500991"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05000"/>
            <a:ext cx="9144000" cy="2308324"/>
          </a:xfrm>
          <a:prstGeom prst="rect">
            <a:avLst/>
          </a:prstGeom>
          <a:solidFill>
            <a:schemeClr val="tx1">
              <a:alpha val="21000"/>
            </a:schemeClr>
          </a:solidFill>
        </p:spPr>
        <p:txBody>
          <a:bodyPr wrap="square">
            <a:spAutoFit/>
          </a:bodyPr>
          <a:lstStyle/>
          <a:p>
            <a:pPr algn="ctr" rtl="1"/>
            <a:r>
              <a:rPr lang="ar-SA" sz="7200" b="1" dirty="0">
                <a:ln>
                  <a:solidFill>
                    <a:schemeClr val="tx1"/>
                  </a:solidFill>
                </a:ln>
                <a:solidFill>
                  <a:srgbClr val="FFFF00"/>
                </a:solidFill>
                <a:latin typeface="Traditional Arabic" pitchFamily="18" charset="-78"/>
                <a:cs typeface="Traditional Arabic" pitchFamily="18" charset="-78"/>
              </a:rPr>
              <a:t>اِتَّقُوْا اللهَ، أُوْصِيْكُمْ وَإِيَّايَ بِتَقْوَى اللهِ، فَقَدْ فَازَ الْمُتَّقُوْنَ</a:t>
            </a:r>
            <a:endParaRPr lang="en-US" sz="7200"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TextBox 4"/>
          <p:cNvSpPr txBox="1"/>
          <p:nvPr/>
        </p:nvSpPr>
        <p:spPr>
          <a:xfrm>
            <a:off x="0" y="4267200"/>
            <a:ext cx="9144000" cy="1200329"/>
          </a:xfrm>
          <a:prstGeom prst="rect">
            <a:avLst/>
          </a:prstGeom>
          <a:solidFill>
            <a:schemeClr val="bg1">
              <a:alpha val="28000"/>
            </a:schemeClr>
          </a:solidFill>
          <a:ln w="57150">
            <a:noFill/>
          </a:ln>
        </p:spPr>
        <p:txBody>
          <a:bodyPr wrap="square">
            <a:spAutoFit/>
          </a:bodyPr>
          <a:lstStyle/>
          <a:p>
            <a:pPr algn="ctr" fontAlgn="auto">
              <a:spcBef>
                <a:spcPts val="0"/>
              </a:spcBef>
              <a:spcAft>
                <a:spcPts val="0"/>
              </a:spcAft>
              <a:defRPr/>
            </a:pP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diriku</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agar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mereka</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pasti</a:t>
            </a:r>
            <a:r>
              <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endParaRPr lang="en-US" sz="24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17813" y="1524000"/>
            <a:ext cx="9144000" cy="3046988"/>
          </a:xfrm>
          <a:prstGeom prst="rect">
            <a:avLst/>
          </a:prstGeom>
          <a:noFill/>
        </p:spPr>
        <p:txBody>
          <a:bodyPr wrap="square">
            <a:spAutoFit/>
          </a:bodyPr>
          <a:lstStyle/>
          <a:p>
            <a:pPr algn="ctr" rtl="1" fontAlgn="auto">
              <a:spcBef>
                <a:spcPts val="0"/>
              </a:spcBef>
              <a:spcAft>
                <a:spcPts val="0"/>
              </a:spcAft>
              <a:defRPr/>
            </a:pPr>
            <a:r>
              <a:rPr lang="en-US" sz="96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Colonna MT" pitchFamily="82" charset="0"/>
                <a:cs typeface="Traditional Arabic" pitchFamily="2" charset="-78"/>
              </a:rPr>
              <a:t>BERBUDI KEPADA TANAH</a:t>
            </a:r>
            <a:endParaRPr lang="en-US" sz="96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Colonna MT" pitchFamily="82" charset="0"/>
              <a:cs typeface="Traditional Arabic" pitchFamily="2" charset="-78"/>
            </a:endParaRPr>
          </a:p>
        </p:txBody>
      </p:sp>
      <p:sp>
        <p:nvSpPr>
          <p:cNvPr id="7" name="Rectangle 6"/>
          <p:cNvSpPr/>
          <p:nvPr/>
        </p:nvSpPr>
        <p:spPr>
          <a:xfrm>
            <a:off x="718561" y="304800"/>
            <a:ext cx="8001000" cy="646331"/>
          </a:xfrm>
          <a:prstGeom prst="rect">
            <a:avLst/>
          </a:prstGeom>
          <a:noFill/>
        </p:spPr>
        <p:txBody>
          <a:bodyPr wrap="square" lIns="91440" tIns="45720" rIns="91440" bIns="45720">
            <a:spAutoFit/>
          </a:bodyPr>
          <a:lstStyle/>
          <a:p>
            <a:pPr algn="ctr"/>
            <a:r>
              <a:rPr lang="en-US" sz="3600" b="1" cap="all" spc="0" dirty="0" err="1"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Khutbah</a:t>
            </a:r>
            <a:r>
              <a:rPr lang="en-US" sz="3600" b="1" cap="all" spc="0"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t>
            </a:r>
            <a:r>
              <a:rPr lang="en-US" sz="3600" b="1" cap="all" spc="0" dirty="0" err="1"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hari</a:t>
            </a:r>
            <a:r>
              <a:rPr lang="en-US" sz="3600" b="1" cap="all" spc="0"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t>
            </a:r>
            <a:r>
              <a:rPr lang="en-US" sz="3600" b="1" cap="all" spc="0" dirty="0" err="1"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ini</a:t>
            </a:r>
            <a:r>
              <a:rPr lang="en-US" sz="3600" b="1" cap="all" spc="0"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t>
            </a:r>
            <a:r>
              <a:rPr lang="en-US" sz="3600" b="1" cap="all" spc="0" dirty="0" err="1"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bertajuk</a:t>
            </a:r>
            <a:endParaRPr lang="en-US" sz="3600" b="1" cap="all" spc="0"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endParaRPr>
          </a:p>
        </p:txBody>
      </p:sp>
      <p:sp>
        <p:nvSpPr>
          <p:cNvPr id="9" name="Rectangle 8"/>
          <p:cNvSpPr/>
          <p:nvPr/>
        </p:nvSpPr>
        <p:spPr>
          <a:xfrm>
            <a:off x="902638" y="5257800"/>
            <a:ext cx="7632847" cy="954107"/>
          </a:xfrm>
          <a:prstGeom prst="rect">
            <a:avLst/>
          </a:prstGeom>
        </p:spPr>
        <p:txBody>
          <a:bodyPr wrap="square">
            <a:spAutoFit/>
          </a:bodyPr>
          <a:lstStyle/>
          <a:p>
            <a:pPr algn="ctr" fontAlgn="auto">
              <a:spcBef>
                <a:spcPts val="0"/>
              </a:spcBef>
              <a:spcAft>
                <a:spcPts val="0"/>
              </a:spcAft>
              <a:defRPr/>
            </a:pPr>
            <a:r>
              <a:rPr lang="en-US" sz="2800" b="1"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erlin Sans FB Demi" pitchFamily="34" charset="0"/>
              </a:rPr>
              <a:t>19 </a:t>
            </a:r>
            <a:r>
              <a:rPr lang="en-US" sz="2800" b="1"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erlin Sans FB Demi" pitchFamily="34" charset="0"/>
              </a:rPr>
              <a:t>Syaaban</a:t>
            </a:r>
            <a:r>
              <a:rPr lang="en-US" sz="2800" b="1"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erlin Sans FB Demi" pitchFamily="34" charset="0"/>
              </a:rPr>
              <a:t> 1442H </a:t>
            </a:r>
            <a:r>
              <a:rPr lang="en-US" sz="2800" b="1" i="1"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800" b="1"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800" b="1"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800" b="1"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erlin Sans FB Demi" pitchFamily="34" charset="0"/>
              </a:rPr>
              <a:t>2 April 2021M</a:t>
            </a:r>
          </a:p>
          <a:p>
            <a:pPr algn="ctr" fontAlgn="auto">
              <a:spcBef>
                <a:spcPts val="0"/>
              </a:spcBef>
              <a:spcAft>
                <a:spcPts val="0"/>
              </a:spcAft>
              <a:defRPr/>
            </a:pPr>
            <a:r>
              <a:rPr lang="en-US" sz="2800" b="1"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800" b="1"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spTree>
    <p:extLst>
      <p:ext uri="{BB962C8B-B14F-4D97-AF65-F5344CB8AC3E}">
        <p14:creationId xmlns:p14="http://schemas.microsoft.com/office/powerpoint/2010/main" val="130669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752600" y="4038600"/>
            <a:ext cx="4320479" cy="2362200"/>
          </a:xfrm>
          <a:prstGeom prst="roundRect">
            <a:avLst>
              <a:gd name="adj" fmla="val 26725"/>
            </a:avLst>
          </a:prstGeom>
          <a:solidFill>
            <a:schemeClr val="accent5">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dirty="0" smtClean="0">
                <a:latin typeface="Arial Black" pitchFamily="34" charset="0"/>
              </a:rPr>
              <a:t>Malaysia bumi bertuah, sangat </a:t>
            </a:r>
            <a:r>
              <a:rPr lang="ms-MY" sz="2400" dirty="0">
                <a:latin typeface="Arial Black" pitchFamily="34" charset="0"/>
              </a:rPr>
              <a:t>sesuai untuk aktiviti </a:t>
            </a:r>
            <a:r>
              <a:rPr lang="ms-MY" sz="2400" dirty="0" smtClean="0">
                <a:latin typeface="Arial Black" pitchFamily="34" charset="0"/>
              </a:rPr>
              <a:t>pertanian, terletak dalam iklim khatulistiwa</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762000" y="1596480"/>
            <a:ext cx="6834336" cy="1146720"/>
          </a:xfrm>
          <a:prstGeom prst="roundRect">
            <a:avLst>
              <a:gd name="adj" fmla="val 351"/>
            </a:avLst>
          </a:prstGeom>
          <a:solidFill>
            <a:srgbClr val="FF0066">
              <a:alpha val="32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dirty="0">
                <a:latin typeface="Arial Black" pitchFamily="34" charset="0"/>
              </a:rPr>
              <a:t>kalau kita berbudi pada tanah dengan bercucuk tanam, lambat laun akan nampak juga hasilnya</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Rectangle 4"/>
          <p:cNvSpPr/>
          <p:nvPr/>
        </p:nvSpPr>
        <p:spPr>
          <a:xfrm>
            <a:off x="395537" y="419944"/>
            <a:ext cx="8424935" cy="584775"/>
          </a:xfrm>
          <a:prstGeom prst="rect">
            <a:avLst/>
          </a:prstGeom>
        </p:spPr>
        <p:txBody>
          <a:bodyPr wrap="square">
            <a:spAutoFit/>
          </a:bodyPr>
          <a:lstStyle/>
          <a:p>
            <a:pPr algn="ctr" fontAlgn="auto">
              <a:spcBef>
                <a:spcPts val="0"/>
              </a:spcBef>
              <a:spcAft>
                <a:spcPts val="0"/>
              </a:spcAft>
              <a:defRPr/>
            </a:pPr>
            <a:r>
              <a:rPr lang="ms-MY" sz="3200" dirty="0" smtClean="0"/>
              <a:t>BERBUDI KEPADA TANAH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 name="Down Arrow 1"/>
          <p:cNvSpPr/>
          <p:nvPr/>
        </p:nvSpPr>
        <p:spPr>
          <a:xfrm>
            <a:off x="3581400" y="2895600"/>
            <a:ext cx="457200" cy="99060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accent6">
                  <a:lumMod val="75000"/>
                </a:schemeClr>
              </a:solidFill>
            </a:endParaRPr>
          </a:p>
        </p:txBody>
      </p:sp>
    </p:spTree>
    <p:extLst>
      <p:ext uri="{BB962C8B-B14F-4D97-AF65-F5344CB8AC3E}">
        <p14:creationId xmlns:p14="http://schemas.microsoft.com/office/powerpoint/2010/main" val="3645775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2163288" y="2971800"/>
            <a:ext cx="4320479" cy="1487071"/>
          </a:xfrm>
          <a:prstGeom prst="roundRect">
            <a:avLst>
              <a:gd name="adj" fmla="val 26725"/>
            </a:avLst>
          </a:prstGeom>
          <a:solidFill>
            <a:schemeClr val="accent5">
              <a:lumMod val="75000"/>
              <a:alpha val="8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dirty="0">
                <a:latin typeface="Arial Black" pitchFamily="34" charset="0"/>
              </a:rPr>
              <a:t>ternakan</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2057400" y="1596480"/>
            <a:ext cx="4572000" cy="839688"/>
          </a:xfrm>
          <a:prstGeom prst="roundRect">
            <a:avLst>
              <a:gd name="adj" fmla="val 351"/>
            </a:avLst>
          </a:prstGeom>
          <a:solidFill>
            <a:srgbClr val="FF0066">
              <a:alpha val="32000"/>
            </a:srgb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dirty="0" smtClean="0">
                <a:latin typeface="Arial Black" pitchFamily="34" charset="0"/>
              </a:rPr>
              <a:t>tanaman</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Rectangle 4"/>
          <p:cNvSpPr/>
          <p:nvPr/>
        </p:nvSpPr>
        <p:spPr>
          <a:xfrm>
            <a:off x="395537" y="419944"/>
            <a:ext cx="8424935"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Pertanian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Dibahagi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3</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 Diagonal Corner Rectangle 5"/>
          <p:cNvSpPr/>
          <p:nvPr/>
        </p:nvSpPr>
        <p:spPr>
          <a:xfrm>
            <a:off x="2426440" y="4876800"/>
            <a:ext cx="3794173" cy="1584176"/>
          </a:xfrm>
          <a:prstGeom prst="round2DiagRect">
            <a:avLst>
              <a:gd name="adj1" fmla="val 14211"/>
              <a:gd name="adj2"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ms-MY" sz="2400" dirty="0">
                <a:latin typeface="Arial Black" pitchFamily="34" charset="0"/>
              </a:rPr>
              <a:t>perikanan</a:t>
            </a:r>
            <a:endParaRPr lang="en-US" sz="24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476820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1318</Words>
  <Application>Microsoft Office PowerPoint</Application>
  <PresentationFormat>On-screen Show (4:3)</PresentationFormat>
  <Paragraphs>126</Paragraphs>
  <Slides>37</Slides>
  <Notes>0</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37</vt:i4>
      </vt:variant>
    </vt:vector>
  </HeadingPairs>
  <TitlesOfParts>
    <vt:vector size="56" baseType="lpstr">
      <vt:lpstr>Arial Unicode MS</vt:lpstr>
      <vt:lpstr>Arial</vt:lpstr>
      <vt:lpstr>Arial Black</vt:lpstr>
      <vt:lpstr>Arial Rounded MT Bold</vt:lpstr>
      <vt:lpstr>Bahnschrift Condensed</vt:lpstr>
      <vt:lpstr>Berlin Sans FB Demi</vt:lpstr>
      <vt:lpstr>Bernard MT Condensed</vt:lpstr>
      <vt:lpstr>Calibri</vt:lpstr>
      <vt:lpstr>Century Schoolbook</vt:lpstr>
      <vt:lpstr>Colonna MT</vt:lpstr>
      <vt:lpstr>Libre Franklin Light</vt:lpstr>
      <vt:lpstr>Monotype Corsiva</vt:lpstr>
      <vt:lpstr>Roboto Regular</vt:lpstr>
      <vt:lpstr>Rubik Light</vt:lpstr>
      <vt:lpstr>Stencil</vt:lpstr>
      <vt:lpstr>Times New Roman</vt:lpstr>
      <vt:lpstr>Traditional Arabic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Windows User</cp:lastModifiedBy>
  <cp:revision>27</cp:revision>
  <dcterms:created xsi:type="dcterms:W3CDTF">2017-07-24T08:16:10Z</dcterms:created>
  <dcterms:modified xsi:type="dcterms:W3CDTF">2021-04-01T07:49:34Z</dcterms:modified>
</cp:coreProperties>
</file>